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59" r:id="rId22"/>
    <p:sldId id="279"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6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E4BBAA-8616-4E15-8A99-BF8ABD8266FA}" type="datetimeFigureOut">
              <a:rPr lang="en-US" smtClean="0"/>
              <a:pPr/>
              <a:t>2/29/2020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D909F9-DDB5-474B-93A5-95898BCB8A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E8D9CB-0406-415F-8748-DE0ADA85E71F}" type="datetimeFigureOut">
              <a:rPr lang="en-US" smtClean="0"/>
              <a:pPr/>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1033A-11CB-4BF1-A27C-5AAEDF4F2C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8D9CB-0406-415F-8748-DE0ADA85E71F}" type="datetimeFigureOut">
              <a:rPr lang="en-US" smtClean="0"/>
              <a:pPr/>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1033A-11CB-4BF1-A27C-5AAEDF4F2C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8D9CB-0406-415F-8748-DE0ADA85E71F}" type="datetimeFigureOut">
              <a:rPr lang="en-US" smtClean="0"/>
              <a:pPr/>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1033A-11CB-4BF1-A27C-5AAEDF4F2C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8D9CB-0406-415F-8748-DE0ADA85E71F}" type="datetimeFigureOut">
              <a:rPr lang="en-US" smtClean="0"/>
              <a:pPr/>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1033A-11CB-4BF1-A27C-5AAEDF4F2C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E8D9CB-0406-415F-8748-DE0ADA85E71F}" type="datetimeFigureOut">
              <a:rPr lang="en-US" smtClean="0"/>
              <a:pPr/>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1033A-11CB-4BF1-A27C-5AAEDF4F2C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E8D9CB-0406-415F-8748-DE0ADA85E71F}" type="datetimeFigureOut">
              <a:rPr lang="en-US" smtClean="0"/>
              <a:pPr/>
              <a:t>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1033A-11CB-4BF1-A27C-5AAEDF4F2C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E8D9CB-0406-415F-8748-DE0ADA85E71F}" type="datetimeFigureOut">
              <a:rPr lang="en-US" smtClean="0"/>
              <a:pPr/>
              <a:t>2/29/2020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1033A-11CB-4BF1-A27C-5AAEDF4F2C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E8D9CB-0406-415F-8748-DE0ADA85E71F}" type="datetimeFigureOut">
              <a:rPr lang="en-US" smtClean="0"/>
              <a:pPr/>
              <a:t>2/29/2020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1033A-11CB-4BF1-A27C-5AAEDF4F2C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8D9CB-0406-415F-8748-DE0ADA85E71F}" type="datetimeFigureOut">
              <a:rPr lang="en-US" smtClean="0"/>
              <a:pPr/>
              <a:t>2/29/2020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1033A-11CB-4BF1-A27C-5AAEDF4F2C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8D9CB-0406-415F-8748-DE0ADA85E71F}" type="datetimeFigureOut">
              <a:rPr lang="en-US" smtClean="0"/>
              <a:pPr/>
              <a:t>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1033A-11CB-4BF1-A27C-5AAEDF4F2C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8D9CB-0406-415F-8748-DE0ADA85E71F}" type="datetimeFigureOut">
              <a:rPr lang="en-US" smtClean="0"/>
              <a:pPr/>
              <a:t>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1033A-11CB-4BF1-A27C-5AAEDF4F2C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8D9CB-0406-415F-8748-DE0ADA85E71F}" type="datetimeFigureOut">
              <a:rPr lang="en-US" smtClean="0"/>
              <a:pPr/>
              <a:t>2/29/2020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1033A-11CB-4BF1-A27C-5AAEDF4F2C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slide" Target="slide19.xml"/></Relationships>
</file>

<file path=ppt/slides/_rels/slide1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ro.wikipedia.org/wiki/Venus" TargetMode="Externa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ro.wikipedia.org/wiki/Oxigen" TargetMode="External"/><Relationship Id="rId7" Type="http://schemas.openxmlformats.org/officeDocument/2006/relationships/slide" Target="slide6.xml"/><Relationship Id="rId2" Type="http://schemas.openxmlformats.org/officeDocument/2006/relationships/hyperlink" Target="https://ro.wikipedia.org/wiki/Via%C8%9B%C4%83" TargetMode="Externa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s://ro.wikipedia.org/wiki/Lun%C4%8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ro.wikipedia.org/wiki/Dioxid_de_carbon" TargetMode="External"/><Relationship Id="rId7" Type="http://schemas.openxmlformats.org/officeDocument/2006/relationships/slide" Target="slide7.xml"/><Relationship Id="rId2" Type="http://schemas.openxmlformats.org/officeDocument/2006/relationships/hyperlink" Target="https://ro.wikipedia.org/wiki/Marte"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hyperlink" Target="https://ro.wikipedia.org/wiki/Oxid_de_fier" TargetMode="External"/></Relationships>
</file>

<file path=ppt/slides/_rels/slide16.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hyperlink" Target="https://ro.wikipedia.org/wiki/Lun%C4%83" TargetMode="External"/><Relationship Id="rId7" Type="http://schemas.openxmlformats.org/officeDocument/2006/relationships/image" Target="../media/image13.png"/><Relationship Id="rId2" Type="http://schemas.openxmlformats.org/officeDocument/2006/relationships/hyperlink" Target="https://ro.wikipedia.org/wiki/Soare"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ro.wikipedia.org/wiki/Marte" TargetMode="External"/><Relationship Id="rId4" Type="http://schemas.openxmlformats.org/officeDocument/2006/relationships/hyperlink" Target="https://ro.wikipedia.org/wiki/Venu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ro.wikipedia.org/wiki/Inelele_lui_Saturn" TargetMode="External"/><Relationship Id="rId7" Type="http://schemas.openxmlformats.org/officeDocument/2006/relationships/slide" Target="slide9.xml"/><Relationship Id="rId2" Type="http://schemas.openxmlformats.org/officeDocument/2006/relationships/hyperlink" Target="https://ro.wikipedia.org/wiki/Saturn" TargetMode="Externa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ro.wikipedia.org/wiki/Gigant_de_ghea%C8%9B%C4%83" TargetMode="Externa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hyperlink" Target="https://ro.wikipedia.org/wiki/Ap%C4%83" TargetMode="External"/><Relationship Id="rId13" Type="http://schemas.openxmlformats.org/officeDocument/2006/relationships/slide" Target="slide10.xml"/><Relationship Id="rId3" Type="http://schemas.openxmlformats.org/officeDocument/2006/relationships/hyperlink" Target="https://ro.wikipedia.org/wiki/Sistemul_solar" TargetMode="External"/><Relationship Id="rId7" Type="http://schemas.openxmlformats.org/officeDocument/2006/relationships/hyperlink" Target="https://ro.wikipedia.org/wiki/Azot" TargetMode="External"/><Relationship Id="rId12" Type="http://schemas.openxmlformats.org/officeDocument/2006/relationships/image" Target="../media/image20.png"/><Relationship Id="rId2" Type="http://schemas.openxmlformats.org/officeDocument/2006/relationships/hyperlink" Target="https://ro.wikipedia.org/wiki/Soare" TargetMode="External"/><Relationship Id="rId1" Type="http://schemas.openxmlformats.org/officeDocument/2006/relationships/slideLayout" Target="../slideLayouts/slideLayout1.xml"/><Relationship Id="rId6" Type="http://schemas.openxmlformats.org/officeDocument/2006/relationships/hyperlink" Target="https://ro.wikipedia.org/wiki/Hidrocarbur%C4%83" TargetMode="External"/><Relationship Id="rId11" Type="http://schemas.openxmlformats.org/officeDocument/2006/relationships/image" Target="../media/image19.jpeg"/><Relationship Id="rId5" Type="http://schemas.openxmlformats.org/officeDocument/2006/relationships/hyperlink" Target="https://ro.wikipedia.org/wiki/Heliu" TargetMode="External"/><Relationship Id="rId10" Type="http://schemas.openxmlformats.org/officeDocument/2006/relationships/hyperlink" Target="https://ro.wikipedia.org/wiki/Metan" TargetMode="External"/><Relationship Id="rId4" Type="http://schemas.openxmlformats.org/officeDocument/2006/relationships/hyperlink" Target="https://ro.wikipedia.org/wiki/Hidrogen" TargetMode="External"/><Relationship Id="rId9" Type="http://schemas.openxmlformats.org/officeDocument/2006/relationships/hyperlink" Target="https://ro.wikipedia.org/wiki/Amoniac" TargetMode="External"/><Relationship Id="rId14" Type="http://schemas.openxmlformats.org/officeDocument/2006/relationships/slide" Target="slide1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hyperlink" Target="https://ro.wikipedia.org/wiki/Uniunea_Astronomic%C4%83_Interna%C8%9Bional%C4%83" TargetMode="External"/><Relationship Id="rId7" Type="http://schemas.openxmlformats.org/officeDocument/2006/relationships/slide" Target="slide11.xml"/><Relationship Id="rId2" Type="http://schemas.openxmlformats.org/officeDocument/2006/relationships/hyperlink" Target="https://ro.wikipedia.org/wiki/Sistemul_solar" TargetMode="Externa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hyperlink" Target="https://ro.wikipedia.org/wiki/Planet%C4%83_pitic%C4%83" TargetMode="External"/><Relationship Id="rId4" Type="http://schemas.openxmlformats.org/officeDocument/2006/relationships/hyperlink" Target="https://ro.wikipedia.org/wiki/Planet%C4%83" TargetMode="External"/><Relationship Id="rId9"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https://ro.wikipedia.org/wiki/Sistemul_solar" TargetMode="External"/><Relationship Id="rId2" Type="http://schemas.openxmlformats.org/officeDocument/2006/relationships/hyperlink" Target="https://www.google.com/search?q=explorator+astronomic+imagine+din+desene&amp;tbm=isch&amp;chips=q:explorator+astronomic+imagine+din+desene,online_chips:astronaut&amp;hl=ro&amp;ved=2ahUKEwjPyMD11-XnAhXVeFAKHRlUAZEQ4lYoCHoECAEQHQ&amp;biw=1349&amp;bih=608"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slide" Target="slide23.xml"/><Relationship Id="rId1" Type="http://schemas.openxmlformats.org/officeDocument/2006/relationships/slideLayout" Target="../slideLayouts/slideLayout5.xml"/><Relationship Id="rId6" Type="http://schemas.openxmlformats.org/officeDocument/2006/relationships/audio" Target="../media/audio2.wav"/><Relationship Id="rId5" Type="http://schemas.openxmlformats.org/officeDocument/2006/relationships/slide" Target="slide22.xml"/><Relationship Id="rId4" Type="http://schemas.openxmlformats.org/officeDocument/2006/relationships/slide" Target="slide1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slide" Target="slide23.xml"/><Relationship Id="rId1" Type="http://schemas.openxmlformats.org/officeDocument/2006/relationships/slideLayout" Target="../slideLayouts/slideLayout4.xml"/><Relationship Id="rId6" Type="http://schemas.openxmlformats.org/officeDocument/2006/relationships/slide" Target="slide13.xml"/><Relationship Id="rId5" Type="http://schemas.openxmlformats.org/officeDocument/2006/relationships/audio" Target="../media/audio2.wav"/><Relationship Id="rId4" Type="http://schemas.openxmlformats.org/officeDocument/2006/relationships/slide" Target="slide2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slide" Target="slide23.xml"/><Relationship Id="rId1" Type="http://schemas.openxmlformats.org/officeDocument/2006/relationships/slideLayout" Target="../slideLayouts/slideLayout5.xml"/><Relationship Id="rId6" Type="http://schemas.openxmlformats.org/officeDocument/2006/relationships/slide" Target="slide14.xml"/><Relationship Id="rId5" Type="http://schemas.openxmlformats.org/officeDocument/2006/relationships/audio" Target="../media/audio2.wav"/><Relationship Id="rId4" Type="http://schemas.openxmlformats.org/officeDocument/2006/relationships/slide" Target="slide2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22.xml"/><Relationship Id="rId7" Type="http://schemas.openxmlformats.org/officeDocument/2006/relationships/image" Target="../media/image4.png"/><Relationship Id="rId2" Type="http://schemas.openxmlformats.org/officeDocument/2006/relationships/slide" Target="slide23.xml"/><Relationship Id="rId1" Type="http://schemas.openxmlformats.org/officeDocument/2006/relationships/slideLayout" Target="../slideLayouts/slideLayout5.xml"/><Relationship Id="rId6" Type="http://schemas.openxmlformats.org/officeDocument/2006/relationships/slide" Target="slide15.xml"/><Relationship Id="rId5" Type="http://schemas.openxmlformats.org/officeDocument/2006/relationships/audio" Target="../media/audio1.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2.wav"/><Relationship Id="rId7" Type="http://schemas.openxmlformats.org/officeDocument/2006/relationships/image" Target="../media/image4.png"/><Relationship Id="rId2" Type="http://schemas.openxmlformats.org/officeDocument/2006/relationships/slide" Target="slide22.xml"/><Relationship Id="rId1" Type="http://schemas.openxmlformats.org/officeDocument/2006/relationships/slideLayout" Target="../slideLayouts/slideLayout5.xml"/><Relationship Id="rId6" Type="http://schemas.openxmlformats.org/officeDocument/2006/relationships/slide" Target="slide16.xml"/><Relationship Id="rId5" Type="http://schemas.openxmlformats.org/officeDocument/2006/relationships/audio" Target="../media/audio1.wav"/><Relationship Id="rId4" Type="http://schemas.openxmlformats.org/officeDocument/2006/relationships/slide" Target="slide23.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slide" Target="slide23.xml"/><Relationship Id="rId1" Type="http://schemas.openxmlformats.org/officeDocument/2006/relationships/slideLayout" Target="../slideLayouts/slideLayout5.xml"/><Relationship Id="rId6" Type="http://schemas.openxmlformats.org/officeDocument/2006/relationships/slide" Target="slide17.xml"/><Relationship Id="rId5" Type="http://schemas.openxmlformats.org/officeDocument/2006/relationships/audio" Target="../media/audio2.wav"/><Relationship Id="rId4" Type="http://schemas.openxmlformats.org/officeDocument/2006/relationships/slide" Target="slide2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slide" Target="slide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772400" cy="1470025"/>
          </a:xfrm>
        </p:spPr>
        <p:txBody>
          <a:bodyPr>
            <a:normAutofit fontScale="90000"/>
          </a:bodyPr>
          <a:lstStyle/>
          <a:p>
            <a:r>
              <a:rPr lang="ro-RO"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Î</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NMUL</a:t>
            </a:r>
            <a:r>
              <a:rPr lang="ro-RO"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Ț</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IREA </a:t>
            </a:r>
            <a:r>
              <a:rPr lang="ro-RO"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Ș</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 </a:t>
            </a:r>
            <a:r>
              <a:rPr lang="ro-RO"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Î</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MP</a:t>
            </a:r>
            <a:r>
              <a:rPr lang="ro-RO"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Ă</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t>
            </a:r>
            <a:r>
              <a:rPr lang="ro-RO"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Ț</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IREA NUMERELOR NATURALE </a:t>
            </a:r>
            <a:r>
              <a:rPr lang="ro-RO"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MAI MICI SAU EGALE CU 1 000</a:t>
            </a:r>
            <a:r>
              <a:rPr lang="ro-RO" dirty="0" smtClean="0"/>
              <a:t/>
            </a:r>
            <a:br>
              <a:rPr lang="ro-RO" dirty="0" smtClean="0"/>
            </a:br>
            <a:r>
              <a:rPr lang="ro-RO" dirty="0" smtClean="0"/>
              <a:t>clasa a III-a</a:t>
            </a:r>
            <a:endParaRPr lang="en-US" dirty="0"/>
          </a:p>
        </p:txBody>
      </p:sp>
      <p:sp>
        <p:nvSpPr>
          <p:cNvPr id="3" name="Subtitle 2"/>
          <p:cNvSpPr>
            <a:spLocks noGrp="1"/>
          </p:cNvSpPr>
          <p:nvPr>
            <p:ph type="subTitle" idx="1"/>
          </p:nvPr>
        </p:nvSpPr>
        <p:spPr>
          <a:xfrm>
            <a:off x="1295400" y="3505200"/>
            <a:ext cx="6400800" cy="17526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o-RO"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Exerciții recapitulative</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Rectangle 3"/>
          <p:cNvSpPr/>
          <p:nvPr/>
        </p:nvSpPr>
        <p:spPr>
          <a:xfrm>
            <a:off x="2895600" y="4572000"/>
            <a:ext cx="3200400" cy="923330"/>
          </a:xfrm>
          <a:prstGeom prst="rect">
            <a:avLst/>
          </a:prstGeom>
          <a:noFill/>
        </p:spPr>
        <p:txBody>
          <a:bodyPr wrap="square" lIns="91440" tIns="45720" rIns="91440" bIns="45720">
            <a:spAutoFit/>
          </a:bodyPr>
          <a:lstStyle/>
          <a:p>
            <a:pPr algn="ctr"/>
            <a:r>
              <a:rPr lang="ro-RO"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X        :</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Rectangle 4">
            <a:hlinkClick r:id="" action="ppaction://hlinkshowjump?jump=nextslide"/>
          </p:cNvPr>
          <p:cNvSpPr/>
          <p:nvPr/>
        </p:nvSpPr>
        <p:spPr>
          <a:xfrm>
            <a:off x="6705600" y="5410200"/>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hlinkClick r:id="" action="ppaction://hlinkshowjump?jump=nextslide"/>
                <a:hlinkMouseOver r:id="" action="ppaction://hlinkshowjump?jump=nextslide"/>
              </a:rPr>
              <a:t>ÎNAINTE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 AJUNS PE A OPTA PLANET</a:t>
            </a:r>
            <a:r>
              <a:rPr lang="ro-RO" dirty="0" smtClean="0"/>
              <a:t>Ă!</a:t>
            </a:r>
            <a:endParaRPr lang="en-US" dirty="0"/>
          </a:p>
        </p:txBody>
      </p:sp>
      <p:sp>
        <p:nvSpPr>
          <p:cNvPr id="3" name="Content Placeholder 2"/>
          <p:cNvSpPr>
            <a:spLocks noGrp="1"/>
          </p:cNvSpPr>
          <p:nvPr>
            <p:ph idx="1"/>
          </p:nvPr>
        </p:nvSpPr>
        <p:spPr/>
        <p:txBody>
          <a:bodyPr/>
          <a:lstStyle/>
          <a:p>
            <a:r>
              <a:rPr lang="ro-RO" dirty="0" smtClean="0"/>
              <a:t>Rezolvă și bifează rezultatul corect:</a:t>
            </a:r>
          </a:p>
          <a:p>
            <a:pPr>
              <a:buNone/>
            </a:pPr>
            <a:r>
              <a:rPr lang="ro-RO" dirty="0" smtClean="0"/>
              <a:t> 367 x 25 - 575 : 5 x 4 + 3 x ( 24 x 12 ) =</a:t>
            </a:r>
          </a:p>
          <a:p>
            <a:pPr>
              <a:buNone/>
            </a:pPr>
            <a:r>
              <a:rPr lang="ro-RO" dirty="0" smtClean="0"/>
              <a:t> </a:t>
            </a:r>
            <a:r>
              <a:rPr lang="ro-RO" dirty="0" smtClean="0">
                <a:hlinkClick r:id="rId2" action="ppaction://hlinksldjump">
                  <a:snd r:embed="rId3" name="bomb.wav" builtIn="1"/>
                </a:hlinkClick>
              </a:rPr>
              <a:t>a) 9 577</a:t>
            </a:r>
            <a:endParaRPr lang="ro-RO" dirty="0" smtClean="0"/>
          </a:p>
          <a:p>
            <a:pPr>
              <a:buNone/>
            </a:pPr>
            <a:r>
              <a:rPr lang="ro-RO" dirty="0" smtClean="0">
                <a:hlinkClick r:id="rId4" action="ppaction://hlinksldjump"/>
              </a:rPr>
              <a:t> b) 9 579</a:t>
            </a:r>
            <a:endParaRPr lang="ro-RO" dirty="0" smtClean="0"/>
          </a:p>
          <a:p>
            <a:pPr>
              <a:buNone/>
            </a:pPr>
            <a:r>
              <a:rPr lang="ro-RO" dirty="0" smtClean="0"/>
              <a:t> </a:t>
            </a:r>
            <a:r>
              <a:rPr lang="ro-RO" dirty="0" smtClean="0">
                <a:hlinkClick r:id="rId2" action="ppaction://hlinksldjump">
                  <a:snd r:embed="rId3" name="bomb.wav" builtIn="1"/>
                </a:hlinkClick>
              </a:rPr>
              <a:t>c) 9 479</a:t>
            </a:r>
            <a:endParaRPr lang="en-US" dirty="0"/>
          </a:p>
        </p:txBody>
      </p:sp>
      <p:grpSp>
        <p:nvGrpSpPr>
          <p:cNvPr id="4" name="Group 3"/>
          <p:cNvGrpSpPr/>
          <p:nvPr/>
        </p:nvGrpSpPr>
        <p:grpSpPr>
          <a:xfrm>
            <a:off x="3581400" y="2819400"/>
            <a:ext cx="4405224" cy="3826658"/>
            <a:chOff x="2743200" y="1752600"/>
            <a:chExt cx="4405224" cy="3826658"/>
          </a:xfrm>
        </p:grpSpPr>
        <p:pic>
          <p:nvPicPr>
            <p:cNvPr id="5" name="Picture 2"/>
            <p:cNvPicPr>
              <a:picLocks noChangeAspect="1" noChangeArrowheads="1"/>
            </p:cNvPicPr>
            <p:nvPr/>
          </p:nvPicPr>
          <p:blipFill>
            <a:blip r:embed="rId5" cstate="print"/>
            <a:srcRect/>
            <a:stretch>
              <a:fillRect/>
            </a:stretch>
          </p:blipFill>
          <p:spPr bwMode="auto">
            <a:xfrm>
              <a:off x="2743200" y="1752600"/>
              <a:ext cx="1450044"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6"/>
            <a:srcRect/>
            <a:stretch>
              <a:fillRect/>
            </a:stretch>
          </p:blipFill>
          <p:spPr bwMode="auto">
            <a:xfrm rot="1341428">
              <a:off x="5371481" y="2226458"/>
              <a:ext cx="1776943" cy="3352800"/>
            </a:xfrm>
            <a:prstGeom prst="ellipse">
              <a:avLst/>
            </a:prstGeom>
            <a:ln>
              <a:noFill/>
            </a:ln>
            <a:effectLst>
              <a:softEdge rad="112500"/>
            </a:effec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PENTRU PREMIUL CEL MARE...REZOLVĂM ȘI O PROBLEMĂ</a:t>
            </a:r>
            <a:endParaRPr lang="en-US" dirty="0"/>
          </a:p>
        </p:txBody>
      </p:sp>
      <p:sp>
        <p:nvSpPr>
          <p:cNvPr id="3" name="Content Placeholder 2"/>
          <p:cNvSpPr>
            <a:spLocks noGrp="1"/>
          </p:cNvSpPr>
          <p:nvPr>
            <p:ph idx="1"/>
          </p:nvPr>
        </p:nvSpPr>
        <p:spPr/>
        <p:txBody>
          <a:bodyPr/>
          <a:lstStyle/>
          <a:p>
            <a:r>
              <a:rPr lang="ro-RO" dirty="0" smtClean="0"/>
              <a:t>       Într-o bibliotecă sunt 12 rafturi cu câte 26 de cărți cu poezii, 15 rafturi cu câte 30 de cărți cu povești și restul, până la 1 000, sunt atlase interactive. </a:t>
            </a:r>
          </a:p>
          <a:p>
            <a:pPr>
              <a:buNone/>
            </a:pPr>
            <a:r>
              <a:rPr lang="ro-RO" dirty="0" smtClean="0"/>
              <a:t>         Câte atlase interactive sunt în bibliotecă?</a:t>
            </a:r>
          </a:p>
          <a:p>
            <a:pPr>
              <a:buNone/>
            </a:pPr>
            <a:r>
              <a:rPr lang="ro-RO" dirty="0" smtClean="0">
                <a:hlinkClick r:id="rId2" action="ppaction://hlinksldjump"/>
              </a:rPr>
              <a:t>   a) 238</a:t>
            </a:r>
            <a:endParaRPr lang="ro-RO" dirty="0" smtClean="0"/>
          </a:p>
          <a:p>
            <a:pPr>
              <a:buNone/>
            </a:pPr>
            <a:r>
              <a:rPr lang="ro-RO" dirty="0" smtClean="0">
                <a:solidFill>
                  <a:srgbClr val="FF0000"/>
                </a:solidFill>
              </a:rPr>
              <a:t>   </a:t>
            </a:r>
            <a:r>
              <a:rPr lang="ro-RO" dirty="0" smtClean="0">
                <a:hlinkClick r:id="rId3" action="ppaction://hlinksldjump">
                  <a:snd r:embed="rId4" name="bomb.wav" builtIn="1"/>
                </a:hlinkClick>
              </a:rPr>
              <a:t>b) 760</a:t>
            </a:r>
            <a:endParaRPr lang="ro-RO" dirty="0" smtClean="0"/>
          </a:p>
          <a:p>
            <a:pPr>
              <a:buNone/>
            </a:pPr>
            <a:r>
              <a:rPr lang="ro-RO" dirty="0" smtClean="0">
                <a:solidFill>
                  <a:srgbClr val="FF0000"/>
                </a:solidFill>
              </a:rPr>
              <a:t>  </a:t>
            </a:r>
            <a:r>
              <a:rPr lang="ro-RO" dirty="0" smtClean="0"/>
              <a:t> </a:t>
            </a:r>
            <a:r>
              <a:rPr lang="ro-RO" dirty="0" smtClean="0">
                <a:hlinkClick r:id="rId3" action="ppaction://hlinksldjump">
                  <a:snd r:embed="rId4" name="bomb.wav" builtIn="1"/>
                </a:hlinkClick>
              </a:rPr>
              <a:t>c) 248</a:t>
            </a:r>
            <a:endParaRPr lang="en-US" dirty="0"/>
          </a:p>
        </p:txBody>
      </p:sp>
      <p:grpSp>
        <p:nvGrpSpPr>
          <p:cNvPr id="4" name="Group 3"/>
          <p:cNvGrpSpPr/>
          <p:nvPr/>
        </p:nvGrpSpPr>
        <p:grpSpPr>
          <a:xfrm>
            <a:off x="5029200" y="4267200"/>
            <a:ext cx="2271624" cy="2116942"/>
            <a:chOff x="2743200" y="1752600"/>
            <a:chExt cx="4557624" cy="4631542"/>
          </a:xfrm>
        </p:grpSpPr>
        <p:pic>
          <p:nvPicPr>
            <p:cNvPr id="5" name="Picture 2"/>
            <p:cNvPicPr>
              <a:picLocks noChangeAspect="1" noChangeArrowheads="1"/>
            </p:cNvPicPr>
            <p:nvPr/>
          </p:nvPicPr>
          <p:blipFill>
            <a:blip r:embed="rId5" cstate="print"/>
            <a:srcRect/>
            <a:stretch>
              <a:fillRect/>
            </a:stretch>
          </p:blipFill>
          <p:spPr bwMode="auto">
            <a:xfrm>
              <a:off x="2743200" y="1752600"/>
              <a:ext cx="1450044"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6" cstate="print"/>
            <a:srcRect/>
            <a:stretch>
              <a:fillRect/>
            </a:stretch>
          </p:blipFill>
          <p:spPr bwMode="auto">
            <a:xfrm rot="1341428">
              <a:off x="5523881" y="3031342"/>
              <a:ext cx="1776943" cy="3352800"/>
            </a:xfrm>
            <a:prstGeom prst="ellipse">
              <a:avLst/>
            </a:prstGeom>
            <a:ln>
              <a:noFill/>
            </a:ln>
            <a:effectLst>
              <a:softEdge rad="112500"/>
            </a:effectLst>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78162"/>
          </a:xfrm>
        </p:spPr>
        <p:txBody>
          <a:bodyPr>
            <a:normAutofit fontScale="90000"/>
          </a:bodyPr>
          <a:lstStyle/>
          <a:p>
            <a:r>
              <a:rPr lang="ro-RO" sz="4000" b="1" dirty="0" smtClean="0"/>
              <a:t/>
            </a:r>
            <a:br>
              <a:rPr lang="ro-RO" sz="4000" b="1" dirty="0" smtClean="0"/>
            </a:br>
            <a:r>
              <a:rPr lang="ro-RO" sz="4000" b="1" dirty="0" smtClean="0"/>
              <a:t>FELICITĂRI!   </a:t>
            </a:r>
            <a:r>
              <a:rPr lang="ro-RO" sz="4000" dirty="0" smtClean="0"/>
              <a:t>Suntem pe planeta </a:t>
            </a:r>
            <a:r>
              <a:rPr lang="vi-VN" sz="4000" b="1" dirty="0" smtClean="0"/>
              <a:t>Mercur</a:t>
            </a:r>
            <a:r>
              <a:rPr lang="vi-VN" sz="4000" dirty="0" smtClean="0"/>
              <a:t> este prima planetă a Sistemului Solar, cea mai apropiată de Soare.  Este alcătuită predominant din fier(54%), fiind caracterizată ca o planetă metalică.</a:t>
            </a:r>
            <a:r>
              <a:rPr lang="vi-VN" dirty="0" smtClean="0"/>
              <a:t> </a:t>
            </a:r>
            <a:r>
              <a:rPr lang="en-US" dirty="0" smtClean="0"/>
              <a:t/>
            </a:r>
            <a:br>
              <a:rPr lang="en-US" dirty="0" smtClean="0"/>
            </a:br>
            <a:endParaRPr lang="en-US" dirty="0"/>
          </a:p>
        </p:txBody>
      </p:sp>
      <p:pic>
        <p:nvPicPr>
          <p:cNvPr id="1027" name="Picture 3"/>
          <p:cNvPicPr>
            <a:picLocks noGrp="1" noChangeAspect="1" noChangeArrowheads="1"/>
          </p:cNvPicPr>
          <p:nvPr>
            <p:ph idx="1"/>
          </p:nvPr>
        </p:nvPicPr>
        <p:blipFill>
          <a:blip r:embed="rId2"/>
          <a:srcRect/>
          <a:stretch>
            <a:fillRect/>
          </a:stretch>
        </p:blipFill>
        <p:spPr bwMode="auto">
          <a:xfrm>
            <a:off x="3810000" y="3429000"/>
            <a:ext cx="3101181" cy="3101181"/>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1066800" y="4343400"/>
            <a:ext cx="1450044"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a:hlinkClick r:id="rId4" action="ppaction://hlinksldjump"/>
          </p:cNvPr>
          <p:cNvSpPr/>
          <p:nvPr/>
        </p:nvSpPr>
        <p:spPr>
          <a:xfrm>
            <a:off x="7467600" y="59436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hlinkClick r:id="rId4" action="ppaction://hlinksldjump"/>
              </a:rPr>
              <a:t>ÎNAINTE</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6" presetClass="path" presetSubtype="0" accel="50000" decel="50000" fill="hold" nodeType="clickEffect">
                                  <p:stCondLst>
                                    <p:cond delay="0"/>
                                  </p:stCondLst>
                                  <p:childTnLst>
                                    <p:animMotion origin="layout" path="M 0 0  C -0.004 -0.08925  0.046 -0.16651  0.113 -0.17184  C 0.177 -0.1785  0.237 -0.11856  0.241 -0.03197  C 0.246 0.04796  0.204 0.12255  0.144 0.12788  C 0.089 0.13188  0.037 0.08259  0.033 0.00799  C 0.029 -0.05994  0.064 -0.12389  0.115 -0.12921  C 0.162 -0.13321  0.206 -0.09191  0.209 -0.02931  C 0.212 0.02664  0.184 0.08126  0.142 0.08392  C 0.104 0.08792  0.068 0.05595  0.065 0.00533  C 0.063 -0.03996  0.084 -0.08392  0.117 -0.08659  C 0.146 -0.08925  0.175 -0.06527  0.177 -0.02664  C 0.179 0.00666  0.164 0.03863  0.14 0.0413  C 0.12 0.04396  0.099 0.02931  0.098 0.00266  C 0.096 -0.01865  0.104 -0.0413  0.119 -0.04396  C 0.131 -0.04396  0.143 -0.03863  0.145 -0.02398  C 0.146 -0.01465  0.144 -0.00533  0.138 -0.00133  C 0.135 0  0.133 0  0.13 -0.00133  E" pathEditMode="relative" ptsTypes="">
                                      <p:cBhvr>
                                        <p:cTn id="10" dur="2000" fill="hold"/>
                                        <p:tgtEl>
                                          <p:spTgt spid="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1.38778E-17 3.3765E-6 C -0.00399 -0.08927 0.04601 -0.16652 0.11302 -0.17184 C 0.17708 -0.17854 0.23698 -0.11864 0.24097 -0.03192 C 0.24601 0.04787 0.20399 0.12257 0.14392 0.12789 C 0.08906 0.13182 0.03698 0.08256 0.03299 0.00809 C 0.02899 -0.0599 0.06406 -0.12396 0.11493 -0.12928 C 0.16198 -0.13321 0.20608 -0.09182 0.20903 -0.02937 C 0.21198 0.02659 0.18403 0.08117 0.14201 0.08395 C 0.10399 0.08788 0.06806 0.05596 0.06493 0.00532 C 0.06302 -0.04001 0.08403 -0.08395 0.11701 -0.0865 C 0.14601 -0.08927 0.175 -0.06522 0.17708 -0.0266 C 0.17899 0.0067 0.16406 0.03862 0.13993 0.04139 C 0.11997 0.04394 0.09896 0.02937 0.09792 0.00277 C 0.09601 -0.01874 0.10399 -0.0414 0.11892 -0.04394 C 0.13108 -0.04394 0.14306 -0.03863 0.14497 -0.02406 C 0.14601 -0.01457 0.14392 -0.00532 0.13802 -0.00139 C 0.13507 3.3765E-6 0.13299 3.3765E-6 0.13003 -0.00139 " pathEditMode="relative" ptsTypes="fffffffffffffffff">
                                      <p:cBhvr>
                                        <p:cTn id="14" dur="3000" fill="hold"/>
                                        <p:tgtEl>
                                          <p:spTgt spid="7"/>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31" presetClass="path" presetSubtype="0" accel="50000" decel="50000" fill="hold" grpId="0" nodeType="clickEffect">
                                  <p:stCondLst>
                                    <p:cond delay="0"/>
                                  </p:stCondLst>
                                  <p:childTnLst>
                                    <p:animMotion origin="layout" path="M 0 0  C 0.002 -0.004  0.012 -0.04529  0.037 -0.04263  C 0.075 -0.03863  0.09 -0.00932  0.125 -0.03863  C 0.147 -0.05595  0.173 -0.09991  0.192 -0.09858  C 0.235 -0.09724  0.244 -0.05195  0.244 -0.01066  C 0.245 0.04796  0.189 0.09724  0.121 0.10257  C 0.052 0.10657  -0.005 0.04396  0 0  Z" pathEditMode="relative" ptsTypes="">
                                      <p:cBhvr>
                                        <p:cTn id="18"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3687762"/>
          </a:xfrm>
        </p:spPr>
        <p:txBody>
          <a:bodyPr>
            <a:noAutofit/>
          </a:bodyPr>
          <a:lstStyle/>
          <a:p>
            <a:r>
              <a:rPr lang="ro-RO" sz="3600" b="1" dirty="0" smtClean="0"/>
              <a:t>FELICITĂRI!   </a:t>
            </a:r>
            <a:r>
              <a:rPr lang="ro-RO" sz="3600" dirty="0" smtClean="0"/>
              <a:t>Suntem pe planeta </a:t>
            </a:r>
            <a:r>
              <a:rPr lang="vi-VN" sz="3600" dirty="0" smtClean="0"/>
              <a:t> </a:t>
            </a:r>
            <a:r>
              <a:rPr lang="vi-VN" sz="3600" dirty="0" smtClean="0">
                <a:hlinkClick r:id="rId2" tooltip="Venus"/>
              </a:rPr>
              <a:t>Venus</a:t>
            </a:r>
            <a:r>
              <a:rPr lang="vi-VN" sz="3600" dirty="0" smtClean="0"/>
              <a:t> este asemănătoare ca mărime cu Pământul</a:t>
            </a:r>
            <a:r>
              <a:rPr lang="ro-RO" sz="3600" dirty="0" smtClean="0"/>
              <a:t>.</a:t>
            </a:r>
            <a:r>
              <a:rPr lang="vi-VN" sz="3600" dirty="0" smtClean="0"/>
              <a:t> Totuși, planeta este mult mai uscată decât Pământul iar atmosfera sa este de nouăzeci de ori mai densă. Venus nu are niciun satelit natural. Este cea mai fierbinte planetă</a:t>
            </a:r>
            <a:r>
              <a:rPr lang="ro-RO" sz="3600" dirty="0" smtClean="0"/>
              <a:t>.</a:t>
            </a:r>
            <a:r>
              <a:rPr lang="vi-VN" sz="3600" dirty="0" smtClean="0"/>
              <a:t> </a:t>
            </a:r>
            <a:endParaRPr lang="en-US" sz="3600" dirty="0"/>
          </a:p>
        </p:txBody>
      </p:sp>
      <p:pic>
        <p:nvPicPr>
          <p:cNvPr id="2050" name="Picture 2"/>
          <p:cNvPicPr>
            <a:picLocks noGrp="1" noChangeAspect="1" noChangeArrowheads="1"/>
          </p:cNvPicPr>
          <p:nvPr>
            <p:ph idx="1"/>
          </p:nvPr>
        </p:nvPicPr>
        <p:blipFill>
          <a:blip r:embed="rId3"/>
          <a:srcRect/>
          <a:stretch>
            <a:fillRect/>
          </a:stretch>
        </p:blipFill>
        <p:spPr bwMode="auto">
          <a:xfrm>
            <a:off x="3276600" y="3886200"/>
            <a:ext cx="2620963" cy="2620963"/>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533400" y="4638428"/>
            <a:ext cx="990600" cy="1457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hlinkClick r:id="rId5" action="ppaction://hlinksldjump"/>
          </p:cNvPr>
          <p:cNvSpPr/>
          <p:nvPr/>
        </p:nvSpPr>
        <p:spPr>
          <a:xfrm>
            <a:off x="7620000" y="5943600"/>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ÎNAINTE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path" presetSubtype="0" accel="50000" decel="50000" fill="hold" nodeType="clickEffect">
                                  <p:stCondLst>
                                    <p:cond delay="0"/>
                                  </p:stCondLst>
                                  <p:childTnLst>
                                    <p:animMotion origin="layout" path="M 0 0  C 0.038 0  0.069 0.0413  0.069 0.09191  C 0.069 0.12522  0.056 0.15452  0.037 0.17184  C 0.037 0.17184  0.036 0.17184  0.036 0.17184  C 0.029 0.1785  0.025 0.18916  0.025 0.20115  C 0.025 0.2118  0.029 0.22113  0.034 0.22779  C 0.042 0.23845  0.047 0.25443  0.047 0.27042  C 0.047 0.30505  0.026 0.33302  0 0.33302  C -0.026 0.33302  -0.047 0.30505  -0.047 0.27042  C -0.047 0.25443  -0.042 0.23845  -0.034 0.22779  C -0.029 0.22113  -0.026 0.2118  -0.026 0.20115  C -0.026 0.18916  -0.03 0.1785  -0.036 0.17184  C -0.036 0.17184  -0.037 0.17184  -0.037 0.17184  C -0.057 0.15452  -0.07 0.12522  -0.07 0.09191  C -0.07 0.0413  -0.039 0  0 0  C 0 0  0 0  0 0  Z" pathEditMode="relative" ptsTypes="">
                                      <p:cBhvr>
                                        <p:cTn id="6" dur="2000" fill="hold"/>
                                        <p:tgtEl>
                                          <p:spTgt spid="205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1" presetClass="path" presetSubtype="0" accel="50000" decel="50000" fill="hold" grpId="0" nodeType="clickEffect">
                                  <p:stCondLst>
                                    <p:cond delay="0"/>
                                  </p:stCondLst>
                                  <p:childTnLst>
                                    <p:animMotion origin="layout" path="M 0 0  C 0.002 -0.004  0.012 -0.04529  0.037 -0.04263  C 0.075 -0.03863  0.09 -0.00932  0.125 -0.03863  C 0.147 -0.05595  0.173 -0.09991  0.192 -0.09858  C 0.235 -0.09724  0.244 -0.05195  0.244 -0.01066  C 0.245 0.04796  0.189 0.09724  0.121 0.10257  C 0.052 0.10657  -0.005 0.04396  0 0  Z" pathEditMode="relative" ptsTypes="">
                                      <p:cBhvr>
                                        <p:cTn id="10" dur="2000" fill="hold"/>
                                        <p:tgtEl>
                                          <p:spTgt spid="2"/>
                                        </p:tgtEl>
                                        <p:attrNameLst>
                                          <p:attrName>ppt_x</p:attrName>
                                          <p:attrName>ppt_y</p:attrName>
                                        </p:attrNameLst>
                                      </p:cBhvr>
                                    </p:animMotion>
                                  </p:childTnLst>
                                </p:cTn>
                              </p:par>
                              <p:par>
                                <p:cTn id="11" presetID="6" presetClass="emph" presetSubtype="0" fill="hold" nodeType="withEffect">
                                  <p:stCondLst>
                                    <p:cond delay="0"/>
                                  </p:stCondLst>
                                  <p:childTnLst>
                                    <p:animScale>
                                      <p:cBhvr>
                                        <p:cTn id="12" dur="2000" fill="hold"/>
                                        <p:tgtEl>
                                          <p:spTgt spid="5"/>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46" presetClass="path" presetSubtype="0" accel="50000" decel="50000" fill="hold" nodeType="clickEffect">
                                  <p:stCondLst>
                                    <p:cond delay="0"/>
                                  </p:stCondLst>
                                  <p:childTnLst>
                                    <p:animMotion origin="layout" path="M 0 0  C -0.004 -0.08925  0.046 -0.16651  0.113 -0.17184  C 0.177 -0.1785  0.237 -0.11856  0.241 -0.03197  C 0.246 0.04796  0.204 0.12255  0.144 0.12788  C 0.089 0.13188  0.037 0.08259  0.033 0.00799  C 0.029 -0.05994  0.064 -0.12389  0.115 -0.12921  C 0.162 -0.13321  0.206 -0.09191  0.209 -0.02931  C 0.212 0.02664  0.184 0.08126  0.142 0.08392  C 0.104 0.08792  0.068 0.05595  0.065 0.00533  C 0.063 -0.03996  0.084 -0.08392  0.117 -0.08659  C 0.146 -0.08925  0.175 -0.06527  0.177 -0.02664  C 0.179 0.00666  0.164 0.03863  0.14 0.0413  C 0.12 0.04396  0.099 0.02931  0.098 0.00266  C 0.096 -0.01865  0.104 -0.0413  0.119 -0.04396  C 0.131 -0.04396  0.143 -0.03863  0.145 -0.02398  C 0.146 -0.01465  0.144 -0.00533  0.138 -0.00133  C 0.135 0  0.133 0  0.13 -0.00133  E" pathEditMode="relative" ptsTypes="">
                                      <p:cBhvr>
                                        <p:cTn id="16" dur="2000" fill="hold"/>
                                        <p:tgtEl>
                                          <p:spTgt spid="5"/>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1.38778E-17 3.3765E-6 C -0.00399 -0.08927 0.04601 -0.16652 0.11302 -0.17184 C 0.17708 -0.17854 0.23698 -0.11864 0.24097 -0.03192 C 0.24601 0.04787 0.20399 0.12257 0.14392 0.12789 C 0.08906 0.13182 0.03698 0.08256 0.03299 0.00809 C 0.02899 -0.0599 0.06406 -0.12396 0.11493 -0.12928 C 0.16198 -0.13321 0.20608 -0.09182 0.20903 -0.02937 C 0.21198 0.02659 0.18403 0.08117 0.14201 0.08395 C 0.10399 0.08788 0.06806 0.05596 0.06493 0.00532 C 0.06302 -0.04001 0.08403 -0.08395 0.11701 -0.0865 C 0.14601 -0.08927 0.175 -0.06522 0.17708 -0.0266 C 0.17899 0.0067 0.16406 0.03862 0.13993 0.04139 C 0.11997 0.04394 0.09896 0.02937 0.09792 0.00277 C 0.09601 -0.01874 0.10399 -0.0414 0.11892 -0.04394 C 0.13108 -0.04394 0.14306 -0.03863 0.14497 -0.02406 C 0.14601 -0.01457 0.14392 -0.00532 0.13802 -0.00139 C 0.13507 3.3765E-6 0.13299 3.3765E-6 0.13003 -0.00139 " pathEditMode="relative" ptsTypes="fffffffffffffffff">
                                      <p:cBhvr>
                                        <p:cTn id="20" dur="3000" fill="hold"/>
                                        <p:tgtEl>
                                          <p:spTgt spid="5"/>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40" presetClass="path" presetSubtype="0" accel="50000" decel="50000" fill="hold" nodeType="clickEffect">
                                  <p:stCondLst>
                                    <p:cond delay="0"/>
                                  </p:stCondLst>
                                  <p:childTnLst>
                                    <p:animMotion origin="layout" path="M 0 0  C 0.003 -0.02531  0.007 -0.04929  0.015 -0.04929  C 0.024 -0.04929  0.027 -0.02531  0.03 0  C 0.034 0.02797  0.037 0.05595  0.047 0.05595  C 0.056 0.05595  0.059 0.02797  0.063 0  C 0.065 -0.02531  0.069 -0.04929  0.078 -0.04929  C 0.086 -0.04929  0.09 -0.02531  0.093 0  C 0.096 0.02797  0.1 0.05595  0.109 0.05595  C 0.118 0.05595  0.125 0  0.125 0  C 0.128 -0.02531  0.131 -0.04929  0.14 -0.04929  C 0.149 -0.04929  0.152 -0.02531  0.155 0  C 0.159 0.02797  0.162 0.05595  0.172 0.05595  C 0.181 0.05595  0.184 0.02797  0.187 0  C 0.191 -0.02531  0.194 -0.04929  0.203 -0.04929  C 0.211 -0.04929  0.215 -0.02531  0.218 0  C 0.221 0.02797  0.225 0.05595  0.234 0.05595  C 0.243 0.05595  0.246 0.02797  0.25 0  E" pathEditMode="relative" ptsTypes="">
                                      <p:cBhvr>
                                        <p:cTn id="24"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8610600" cy="2895600"/>
          </a:xfrm>
        </p:spPr>
        <p:txBody>
          <a:bodyPr>
            <a:normAutofit fontScale="90000"/>
          </a:bodyPr>
          <a:lstStyle/>
          <a:p>
            <a:r>
              <a:rPr lang="ro-RO" sz="2800" b="1" dirty="0" smtClean="0"/>
              <a:t>FELICITĂRI!   </a:t>
            </a:r>
            <a:r>
              <a:rPr lang="ro-RO" sz="2800" dirty="0" smtClean="0"/>
              <a:t>Suntem pe planeta</a:t>
            </a:r>
            <a:r>
              <a:rPr lang="vi-VN" sz="2800" dirty="0" smtClean="0"/>
              <a:t> </a:t>
            </a:r>
            <a:r>
              <a:rPr lang="vi-VN" sz="2800" b="1" dirty="0" smtClean="0"/>
              <a:t>PĂMÂNT</a:t>
            </a:r>
            <a:r>
              <a:rPr lang="vi-VN" sz="2800" dirty="0" smtClean="0"/>
              <a:t> (de asemena și </a:t>
            </a:r>
            <a:r>
              <a:rPr lang="vi-VN" sz="2800" b="1" i="1" dirty="0" smtClean="0"/>
              <a:t>Terra</a:t>
            </a:r>
            <a:r>
              <a:rPr lang="ro-RO" sz="2800" i="1" dirty="0" smtClean="0"/>
              <a:t>) </a:t>
            </a:r>
            <a:r>
              <a:rPr lang="vi-VN" sz="2800" dirty="0" smtClean="0"/>
              <a:t>este cea mai mare și cea mai densă planetă interioară</a:t>
            </a:r>
            <a:r>
              <a:rPr lang="ro-RO" sz="2800" dirty="0" smtClean="0"/>
              <a:t> </a:t>
            </a:r>
            <a:r>
              <a:rPr lang="vi-VN" sz="2800" dirty="0" smtClean="0"/>
              <a:t>și singurul loc din sistemul solar unde se cunoaște că există </a:t>
            </a:r>
            <a:r>
              <a:rPr lang="vi-VN" sz="2800" dirty="0" smtClean="0">
                <a:hlinkClick r:id="rId2" tooltip="Viață"/>
              </a:rPr>
              <a:t>viață</a:t>
            </a:r>
            <a:r>
              <a:rPr lang="vi-VN" sz="2800" dirty="0" smtClean="0"/>
              <a:t>.</a:t>
            </a:r>
            <a:r>
              <a:rPr lang="ro-RO" sz="2800" baseline="30000" dirty="0" smtClean="0"/>
              <a:t> </a:t>
            </a:r>
            <a:r>
              <a:rPr lang="vi-VN" sz="2800" dirty="0" smtClean="0"/>
              <a:t>Atmosfera Pământului diferă radical față de cea a altor planete, fiind shimbată de prezența vieții și conținând aproximativ 21% de</a:t>
            </a:r>
            <a:r>
              <a:rPr lang="vi-VN" sz="2800" u="sng" dirty="0" smtClean="0"/>
              <a:t> </a:t>
            </a:r>
            <a:r>
              <a:rPr lang="vi-VN" sz="2800" u="sng" dirty="0" smtClean="0">
                <a:hlinkClick r:id="rId3" tooltip="Oxigen"/>
              </a:rPr>
              <a:t>oxigen</a:t>
            </a:r>
            <a:r>
              <a:rPr lang="vi-VN" sz="2800" dirty="0" smtClean="0"/>
              <a:t> liber. Planeta Pământ are doar un satelit natural, </a:t>
            </a:r>
            <a:r>
              <a:rPr lang="vi-VN" sz="2800" dirty="0" smtClean="0">
                <a:hlinkClick r:id="rId4" tooltip="Lună"/>
              </a:rPr>
              <a:t>Luna</a:t>
            </a:r>
            <a:r>
              <a:rPr lang="vi-VN" sz="2800" dirty="0" smtClean="0"/>
              <a:t>, care este singurul satelit mare al unei planete terestre din sistemul solar.</a:t>
            </a:r>
            <a:r>
              <a:rPr lang="ro-RO" sz="2800" dirty="0" smtClean="0"/>
              <a:t> </a:t>
            </a:r>
            <a:endParaRPr lang="en-US" sz="2800" dirty="0"/>
          </a:p>
        </p:txBody>
      </p:sp>
      <p:sp>
        <p:nvSpPr>
          <p:cNvPr id="3" name="Subtitle 2"/>
          <p:cNvSpPr>
            <a:spLocks noGrp="1"/>
          </p:cNvSpPr>
          <p:nvPr>
            <p:ph type="subTitle" idx="1"/>
          </p:nvPr>
        </p:nvSpPr>
        <p:spPr/>
        <p:txBody>
          <a:bodyPr/>
          <a:lstStyle/>
          <a:p>
            <a:endParaRPr lang="en-US" dirty="0"/>
          </a:p>
        </p:txBody>
      </p:sp>
      <p:pic>
        <p:nvPicPr>
          <p:cNvPr id="3074" name="Picture 2"/>
          <p:cNvPicPr>
            <a:picLocks noChangeAspect="1" noChangeArrowheads="1"/>
          </p:cNvPicPr>
          <p:nvPr/>
        </p:nvPicPr>
        <p:blipFill>
          <a:blip r:embed="rId5"/>
          <a:srcRect/>
          <a:stretch>
            <a:fillRect/>
          </a:stretch>
        </p:blipFill>
        <p:spPr bwMode="auto">
          <a:xfrm>
            <a:off x="5181600" y="3276600"/>
            <a:ext cx="3276600" cy="3276600"/>
          </a:xfrm>
          <a:prstGeom prst="rect">
            <a:avLst/>
          </a:prstGeom>
          <a:noFill/>
          <a:ln w="9525">
            <a:noFill/>
            <a:miter lim="800000"/>
            <a:headEnd/>
            <a:tailEnd/>
          </a:ln>
          <a:effectLst/>
        </p:spPr>
      </p:pic>
      <p:pic>
        <p:nvPicPr>
          <p:cNvPr id="5" name="Picture 2"/>
          <p:cNvPicPr>
            <a:picLocks noChangeAspect="1" noChangeArrowheads="1"/>
          </p:cNvPicPr>
          <p:nvPr/>
        </p:nvPicPr>
        <p:blipFill>
          <a:blip r:embed="rId6" cstate="print"/>
          <a:srcRect/>
          <a:stretch>
            <a:fillRect/>
          </a:stretch>
        </p:blipFill>
        <p:spPr bwMode="auto">
          <a:xfrm>
            <a:off x="609600" y="4800600"/>
            <a:ext cx="983958"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hlinkClick r:id="rId7" action="ppaction://hlinksldjump"/>
          </p:cNvPr>
          <p:cNvSpPr/>
          <p:nvPr/>
        </p:nvSpPr>
        <p:spPr>
          <a:xfrm>
            <a:off x="3733800" y="6172200"/>
            <a:ext cx="114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ÎNAINTE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6" presetClass="path" presetSubtype="0" accel="50000" decel="50000" fill="hold" nodeType="clickEffect">
                                  <p:stCondLst>
                                    <p:cond delay="0"/>
                                  </p:stCondLst>
                                  <p:childTnLst>
                                    <p:animMotion origin="layout" path="M 0 0  C -0.004 -0.08925  0.046 -0.16651  0.113 -0.17184  C 0.177 -0.1785  0.237 -0.11856  0.241 -0.03197  C 0.246 0.04796  0.204 0.12255  0.144 0.12788  C 0.089 0.13188  0.037 0.08259  0.033 0.00799  C 0.029 -0.05994  0.064 -0.12389  0.115 -0.12921  C 0.162 -0.13321  0.206 -0.09191  0.209 -0.02931  C 0.212 0.02664  0.184 0.08126  0.142 0.08392  C 0.104 0.08792  0.068 0.05595  0.065 0.00533  C 0.063 -0.03996  0.084 -0.08392  0.117 -0.08659  C 0.146 -0.08925  0.175 -0.06527  0.177 -0.02664  C 0.179 0.00666  0.164 0.03863  0.14 0.0413  C 0.12 0.04396  0.099 0.02931  0.098 0.00266  C 0.096 -0.01865  0.104 -0.0413  0.119 -0.04396  C 0.131 -0.04396  0.143 -0.03863  0.145 -0.02398  C 0.146 -0.01465  0.144 -0.00533  0.138 -0.00133  C 0.135 0  0.133 0  0.13 -0.00133  E" pathEditMode="relative" ptsTypes="">
                                      <p:cBhvr>
                                        <p:cTn id="10" dur="2000" fill="hold"/>
                                        <p:tgtEl>
                                          <p:spTgt spid="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1.38778E-17 3.3765E-6 C -0.00399 -0.08927 0.04601 -0.16652 0.11302 -0.17184 C 0.17708 -0.17854 0.23698 -0.11864 0.24097 -0.03192 C 0.24601 0.04787 0.20399 0.12257 0.14392 0.12789 C 0.08906 0.13182 0.03698 0.08256 0.03299 0.00809 C 0.02899 -0.0599 0.06406 -0.12396 0.11493 -0.12928 C 0.16198 -0.13321 0.20608 -0.09182 0.20903 -0.02937 C 0.21198 0.02659 0.18403 0.08117 0.14201 0.08395 C 0.10399 0.08788 0.06806 0.05596 0.06493 0.00532 C 0.06302 -0.04001 0.08403 -0.08395 0.11701 -0.0865 C 0.14601 -0.08927 0.175 -0.06522 0.17708 -0.0266 C 0.17899 0.0067 0.16406 0.03862 0.13993 0.04139 C 0.11997 0.04394 0.09896 0.02937 0.09792 0.00277 C 0.09601 -0.01874 0.10399 -0.0414 0.11892 -0.04394 C 0.13108 -0.04394 0.14306 -0.03863 0.14497 -0.02406 C 0.14601 -0.01457 0.14392 -0.00532 0.13802 -0.00139 C 0.13507 3.3765E-6 0.13299 3.3765E-6 0.13003 -0.00139 " pathEditMode="relative" ptsTypes="fffffffffffffffff">
                                      <p:cBhvr>
                                        <p:cTn id="14" dur="3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rmAutofit fontScale="90000"/>
          </a:bodyPr>
          <a:lstStyle/>
          <a:p>
            <a:pPr algn="l"/>
            <a:r>
              <a:rPr lang="ro-RO" sz="4000" b="1" dirty="0" smtClean="0"/>
              <a:t/>
            </a:r>
            <a:br>
              <a:rPr lang="ro-RO" sz="4000" b="1" dirty="0" smtClean="0"/>
            </a:br>
            <a:r>
              <a:rPr lang="ro-RO" sz="4000" b="1" dirty="0" smtClean="0"/>
              <a:t/>
            </a:r>
            <a:br>
              <a:rPr lang="ro-RO" sz="4000" b="1" dirty="0" smtClean="0"/>
            </a:br>
            <a:r>
              <a:rPr lang="ro-RO" sz="4000" b="1" dirty="0" smtClean="0"/>
              <a:t>FELICITĂRI!   </a:t>
            </a:r>
            <a:r>
              <a:rPr lang="ro-RO" sz="4000" dirty="0" smtClean="0"/>
              <a:t>Suntem pe planeta</a:t>
            </a:r>
            <a:r>
              <a:rPr lang="vi-VN" sz="4000" dirty="0" smtClean="0">
                <a:hlinkClick r:id="rId2" tooltip="Marte"/>
              </a:rPr>
              <a:t> Marte</a:t>
            </a:r>
            <a:r>
              <a:rPr lang="ro-RO" sz="4000" dirty="0" smtClean="0"/>
              <a:t>. E</a:t>
            </a:r>
            <a:r>
              <a:rPr lang="vi-VN" sz="4000" dirty="0" smtClean="0"/>
              <a:t>ste mai mic</a:t>
            </a:r>
            <a:r>
              <a:rPr lang="ro-RO" sz="4000" dirty="0" smtClean="0"/>
              <a:t>ă</a:t>
            </a:r>
            <a:r>
              <a:rPr lang="vi-VN" sz="4000" dirty="0" smtClean="0"/>
              <a:t> decât Terra și Venus (are 0,107 mase terestre). Planeta posedă o atmosferă formată în mare parte din </a:t>
            </a:r>
            <a:r>
              <a:rPr lang="vi-VN" sz="4000" dirty="0" smtClean="0">
                <a:hlinkClick r:id="rId3" tooltip="Dioxid de carbon"/>
              </a:rPr>
              <a:t>dioxid de carbon</a:t>
            </a:r>
            <a:r>
              <a:rPr lang="ro-RO" sz="4000" dirty="0" smtClean="0"/>
              <a:t>.</a:t>
            </a:r>
            <a:r>
              <a:rPr lang="vi-VN" sz="4000" dirty="0" smtClean="0"/>
              <a:t> Culoarea sa roșiatică provine de la </a:t>
            </a:r>
            <a:r>
              <a:rPr lang="vi-VN" sz="4000" dirty="0" smtClean="0">
                <a:hlinkClick r:id="rId4" tooltip="Oxid de fier"/>
              </a:rPr>
              <a:t>oxizii de fier</a:t>
            </a:r>
            <a:r>
              <a:rPr lang="vi-VN" sz="4000" dirty="0" smtClean="0"/>
              <a:t> (rugină) din sol</a:t>
            </a:r>
            <a:r>
              <a:rPr lang="ro-RO" sz="4000" dirty="0" smtClean="0"/>
              <a:t>.</a:t>
            </a:r>
            <a:r>
              <a:rPr lang="en-US" dirty="0" smtClean="0"/>
              <a:t/>
            </a:r>
            <a:br>
              <a:rPr lang="en-US" dirty="0" smtClean="0"/>
            </a:br>
            <a:endParaRPr lang="en-US" dirty="0"/>
          </a:p>
        </p:txBody>
      </p:sp>
      <p:pic>
        <p:nvPicPr>
          <p:cNvPr id="4098" name="Picture 2"/>
          <p:cNvPicPr>
            <a:picLocks noGrp="1" noChangeAspect="1" noChangeArrowheads="1"/>
          </p:cNvPicPr>
          <p:nvPr>
            <p:ph idx="1"/>
          </p:nvPr>
        </p:nvPicPr>
        <p:blipFill>
          <a:blip r:embed="rId5"/>
          <a:srcRect/>
          <a:stretch>
            <a:fillRect/>
          </a:stretch>
        </p:blipFill>
        <p:spPr bwMode="auto">
          <a:xfrm>
            <a:off x="4038600" y="3657600"/>
            <a:ext cx="4393438" cy="2468563"/>
          </a:xfrm>
          <a:prstGeom prst="rect">
            <a:avLst/>
          </a:prstGeom>
          <a:noFill/>
          <a:ln w="9525">
            <a:noFill/>
            <a:miter lim="800000"/>
            <a:headEnd/>
            <a:tailEnd/>
          </a:ln>
          <a:effectLst/>
        </p:spPr>
      </p:pic>
      <p:pic>
        <p:nvPicPr>
          <p:cNvPr id="5" name="Picture 2"/>
          <p:cNvPicPr>
            <a:picLocks noChangeAspect="1" noChangeArrowheads="1"/>
          </p:cNvPicPr>
          <p:nvPr/>
        </p:nvPicPr>
        <p:blipFill>
          <a:blip r:embed="rId6" cstate="print"/>
          <a:srcRect/>
          <a:stretch>
            <a:fillRect/>
          </a:stretch>
        </p:blipFill>
        <p:spPr bwMode="auto">
          <a:xfrm>
            <a:off x="609600" y="4754906"/>
            <a:ext cx="1066800" cy="15696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hlinkClick r:id="rId7" action="ppaction://hlinksldjump"/>
          </p:cNvPr>
          <p:cNvSpPr/>
          <p:nvPr/>
        </p:nvSpPr>
        <p:spPr>
          <a:xfrm>
            <a:off x="6477000" y="6172200"/>
            <a:ext cx="175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ÎNAINTE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6" presetClass="path" presetSubtype="0" accel="50000" decel="50000" fill="hold" nodeType="clickEffect">
                                  <p:stCondLst>
                                    <p:cond delay="0"/>
                                  </p:stCondLst>
                                  <p:childTnLst>
                                    <p:animMotion origin="layout" path="M 0 0  C -0.004 -0.08925  0.046 -0.16651  0.113 -0.17184  C 0.177 -0.1785  0.237 -0.11856  0.241 -0.03197  C 0.246 0.04796  0.204 0.12255  0.144 0.12788  C 0.089 0.13188  0.037 0.08259  0.033 0.00799  C 0.029 -0.05994  0.064 -0.12389  0.115 -0.12921  C 0.162 -0.13321  0.206 -0.09191  0.209 -0.02931  C 0.212 0.02664  0.184 0.08126  0.142 0.08392  C 0.104 0.08792  0.068 0.05595  0.065 0.00533  C 0.063 -0.03996  0.084 -0.08392  0.117 -0.08659  C 0.146 -0.08925  0.175 -0.06527  0.177 -0.02664  C 0.179 0.00666  0.164 0.03863  0.14 0.0413  C 0.12 0.04396  0.099 0.02931  0.098 0.00266  C 0.096 -0.01865  0.104 -0.0413  0.119 -0.04396  C 0.131 -0.04396  0.143 -0.03863  0.145 -0.02398  C 0.146 -0.01465  0.144 -0.00533  0.138 -0.00133  C 0.135 0  0.133 0  0.13 -0.00133  E" pathEditMode="relative" ptsTypes="">
                                      <p:cBhvr>
                                        <p:cTn id="10" dur="2000" fill="hold"/>
                                        <p:tgtEl>
                                          <p:spTgt spid="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1.38778E-17 3.3765E-6 C -0.00399 -0.08927 0.04601 -0.16652 0.11302 -0.17184 C 0.17708 -0.17854 0.23698 -0.11864 0.24097 -0.03192 C 0.24601 0.04787 0.20399 0.12257 0.14392 0.12789 C 0.08906 0.13182 0.03698 0.08256 0.03299 0.00809 C 0.02899 -0.0599 0.06406 -0.12396 0.11493 -0.12928 C 0.16198 -0.13321 0.20608 -0.09182 0.20903 -0.02937 C 0.21198 0.02659 0.18403 0.08117 0.14201 0.08395 C 0.10399 0.08788 0.06806 0.05596 0.06493 0.00532 C 0.06302 -0.04001 0.08403 -0.08395 0.11701 -0.0865 C 0.14601 -0.08927 0.175 -0.06522 0.17708 -0.0266 C 0.17899 0.0067 0.16406 0.03862 0.13993 0.04139 C 0.11997 0.04394 0.09896 0.02937 0.09792 0.00277 C 0.09601 -0.01874 0.10399 -0.0414 0.11892 -0.04394 C 0.13108 -0.04394 0.14306 -0.03863 0.14497 -0.02406 C 0.14601 -0.01457 0.14392 -0.00532 0.13802 -0.00139 C 0.13507 3.3765E-6 0.13299 3.3765E-6 0.13003 -0.00139 " pathEditMode="relative" ptsTypes="fffffffffffffffff">
                                      <p:cBhvr>
                                        <p:cTn id="14" dur="3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3382962"/>
          </a:xfrm>
        </p:spPr>
        <p:txBody>
          <a:bodyPr>
            <a:normAutofit fontScale="90000"/>
          </a:bodyPr>
          <a:lstStyle/>
          <a:p>
            <a:pPr algn="l"/>
            <a:r>
              <a:rPr lang="ro-RO" sz="4000" b="1" dirty="0" smtClean="0"/>
              <a:t>FELICITĂRI!   </a:t>
            </a:r>
            <a:r>
              <a:rPr lang="ro-RO" sz="4000" dirty="0" smtClean="0"/>
              <a:t>Suntem pe planeta</a:t>
            </a:r>
            <a:r>
              <a:rPr lang="vi-VN" sz="4000" dirty="0" smtClean="0"/>
              <a:t> </a:t>
            </a:r>
            <a:r>
              <a:rPr lang="ro-RO" sz="4000" b="1" dirty="0" smtClean="0"/>
              <a:t>Jupiter. </a:t>
            </a:r>
            <a:r>
              <a:rPr lang="ro-RO" sz="4000" dirty="0" smtClean="0"/>
              <a:t>Este a cincea planeta de la Soare și cea mai mare dintre toate planetele Sistemului solar. </a:t>
            </a:r>
            <a:r>
              <a:rPr lang="vi-VN" sz="4000" dirty="0" smtClean="0"/>
              <a:t>Jupiter este al patrulea obiect de pe cer ca strălucire</a:t>
            </a:r>
            <a:r>
              <a:rPr lang="ro-RO" sz="4000" dirty="0" smtClean="0"/>
              <a:t> </a:t>
            </a:r>
            <a:r>
              <a:rPr lang="vi-VN" sz="4000" dirty="0" smtClean="0"/>
              <a:t>(după </a:t>
            </a:r>
            <a:r>
              <a:rPr lang="vi-VN" sz="4000" dirty="0" smtClean="0">
                <a:hlinkClick r:id="rId2" tooltip="Soare"/>
              </a:rPr>
              <a:t>Soare</a:t>
            </a:r>
            <a:r>
              <a:rPr lang="vi-VN" sz="4000" dirty="0" smtClean="0"/>
              <a:t>, </a:t>
            </a:r>
            <a:r>
              <a:rPr lang="vi-VN" sz="4000" dirty="0" smtClean="0">
                <a:hlinkClick r:id="rId3" tooltip="Lună"/>
              </a:rPr>
              <a:t>Lună</a:t>
            </a:r>
            <a:r>
              <a:rPr lang="vi-VN" sz="4000" dirty="0" smtClean="0"/>
              <a:t> și </a:t>
            </a:r>
            <a:r>
              <a:rPr lang="vi-VN" sz="4000" dirty="0" smtClean="0">
                <a:hlinkClick r:id="rId4" tooltip="Venus"/>
              </a:rPr>
              <a:t>Venus</a:t>
            </a:r>
            <a:r>
              <a:rPr lang="vi-VN" sz="4000" dirty="0" smtClean="0"/>
              <a:t>; și câteodată </a:t>
            </a:r>
            <a:r>
              <a:rPr lang="vi-VN" sz="4000" dirty="0" smtClean="0">
                <a:hlinkClick r:id="rId5" tooltip="Marte"/>
              </a:rPr>
              <a:t>Marte</a:t>
            </a:r>
            <a:r>
              <a:rPr lang="vi-VN" sz="4000" dirty="0" smtClean="0"/>
              <a:t>).</a:t>
            </a:r>
            <a:endParaRPr lang="en-US" sz="4000" dirty="0"/>
          </a:p>
        </p:txBody>
      </p:sp>
      <p:pic>
        <p:nvPicPr>
          <p:cNvPr id="5122" name="Picture 2"/>
          <p:cNvPicPr>
            <a:picLocks noGrp="1" noChangeAspect="1" noChangeArrowheads="1"/>
          </p:cNvPicPr>
          <p:nvPr>
            <p:ph idx="1"/>
          </p:nvPr>
        </p:nvPicPr>
        <p:blipFill>
          <a:blip r:embed="rId6"/>
          <a:srcRect/>
          <a:stretch>
            <a:fillRect/>
          </a:stretch>
        </p:blipFill>
        <p:spPr bwMode="auto">
          <a:xfrm>
            <a:off x="4419600" y="3505200"/>
            <a:ext cx="2544763" cy="2544763"/>
          </a:xfrm>
          <a:prstGeom prst="rect">
            <a:avLst/>
          </a:prstGeom>
          <a:noFill/>
          <a:ln w="9525">
            <a:noFill/>
            <a:miter lim="800000"/>
            <a:headEnd/>
            <a:tailEnd/>
          </a:ln>
          <a:effectLst/>
        </p:spPr>
      </p:pic>
      <p:pic>
        <p:nvPicPr>
          <p:cNvPr id="5" name="Picture 2"/>
          <p:cNvPicPr>
            <a:picLocks noChangeAspect="1" noChangeArrowheads="1"/>
          </p:cNvPicPr>
          <p:nvPr/>
        </p:nvPicPr>
        <p:blipFill>
          <a:blip r:embed="rId7" cstate="print"/>
          <a:srcRect/>
          <a:stretch>
            <a:fillRect/>
          </a:stretch>
        </p:blipFill>
        <p:spPr bwMode="auto">
          <a:xfrm>
            <a:off x="609600" y="4754906"/>
            <a:ext cx="1066800" cy="15696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hlinkClick r:id="rId8" action="ppaction://hlinksldjump"/>
          </p:cNvPr>
          <p:cNvSpPr/>
          <p:nvPr/>
        </p:nvSpPr>
        <p:spPr>
          <a:xfrm>
            <a:off x="7391400" y="6096000"/>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hlinkClick r:id="rId8" action="ppaction://hlinksldjump"/>
              </a:rPr>
              <a:t>ÎNAINTE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6" presetClass="path" presetSubtype="0" accel="50000" decel="50000" fill="hold" nodeType="clickEffect">
                                  <p:stCondLst>
                                    <p:cond delay="0"/>
                                  </p:stCondLst>
                                  <p:childTnLst>
                                    <p:animMotion origin="layout" path="M 0 0  C -0.004 -0.08925  0.046 -0.16651  0.113 -0.17184  C 0.177 -0.1785  0.237 -0.11856  0.241 -0.03197  C 0.246 0.04796  0.204 0.12255  0.144 0.12788  C 0.089 0.13188  0.037 0.08259  0.033 0.00799  C 0.029 -0.05994  0.064 -0.12389  0.115 -0.12921  C 0.162 -0.13321  0.206 -0.09191  0.209 -0.02931  C 0.212 0.02664  0.184 0.08126  0.142 0.08392  C 0.104 0.08792  0.068 0.05595  0.065 0.00533  C 0.063 -0.03996  0.084 -0.08392  0.117 -0.08659  C 0.146 -0.08925  0.175 -0.06527  0.177 -0.02664  C 0.179 0.00666  0.164 0.03863  0.14 0.0413  C 0.12 0.04396  0.099 0.02931  0.098 0.00266  C 0.096 -0.01865  0.104 -0.0413  0.119 -0.04396  C 0.131 -0.04396  0.143 -0.03863  0.145 -0.02398  C 0.146 -0.01465  0.144 -0.00533  0.138 -0.00133  C 0.135 0  0.133 0  0.13 -0.00133  E" pathEditMode="relative" ptsTypes="">
                                      <p:cBhvr>
                                        <p:cTn id="10" dur="2000" fill="hold"/>
                                        <p:tgtEl>
                                          <p:spTgt spid="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1.38778E-17 3.3765E-6 C -0.00399 -0.08927 0.04601 -0.16652 0.11302 -0.17184 C 0.17708 -0.17854 0.23698 -0.11864 0.24097 -0.03192 C 0.24601 0.04787 0.20399 0.12257 0.14392 0.12789 C 0.08906 0.13182 0.03698 0.08256 0.03299 0.00809 C 0.02899 -0.0599 0.06406 -0.12396 0.11493 -0.12928 C 0.16198 -0.13321 0.20608 -0.09182 0.20903 -0.02937 C 0.21198 0.02659 0.18403 0.08117 0.14201 0.08395 C 0.10399 0.08788 0.06806 0.05596 0.06493 0.00532 C 0.06302 -0.04001 0.08403 -0.08395 0.11701 -0.0865 C 0.14601 -0.08927 0.175 -0.06522 0.17708 -0.0266 C 0.17899 0.0067 0.16406 0.03862 0.13993 0.04139 C 0.11997 0.04394 0.09896 0.02937 0.09792 0.00277 C 0.09601 -0.01874 0.10399 -0.0414 0.11892 -0.04394 C 0.13108 -0.04394 0.14306 -0.03863 0.14497 -0.02406 C 0.14601 -0.01457 0.14392 -0.00532 0.13802 -0.00139 C 0.13507 3.3765E-6 0.13299 3.3765E-6 0.13003 -0.00139 " pathEditMode="relative" ptsTypes="fffffffffffffffff">
                                      <p:cBhvr>
                                        <p:cTn id="14" dur="3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txBody>
          <a:bodyPr>
            <a:normAutofit/>
          </a:bodyPr>
          <a:lstStyle/>
          <a:p>
            <a:pPr algn="l"/>
            <a:r>
              <a:rPr lang="ro-RO" sz="3600" b="1" dirty="0" smtClean="0"/>
              <a:t>FELICITĂRI!   </a:t>
            </a:r>
            <a:r>
              <a:rPr lang="ro-RO" sz="3600" dirty="0" smtClean="0"/>
              <a:t>Suntem pe planeta</a:t>
            </a:r>
            <a:r>
              <a:rPr lang="vi-VN" sz="3600" dirty="0" smtClean="0"/>
              <a:t> </a:t>
            </a:r>
            <a:r>
              <a:rPr lang="vi-VN" sz="3600" dirty="0" smtClean="0">
                <a:hlinkClick r:id="rId2" tooltip="Saturn"/>
              </a:rPr>
              <a:t>Saturn</a:t>
            </a:r>
            <a:r>
              <a:rPr lang="vi-VN" sz="3600" dirty="0" smtClean="0"/>
              <a:t>  care se distinge prin </a:t>
            </a:r>
            <a:r>
              <a:rPr lang="vi-VN" sz="3600" dirty="0" smtClean="0">
                <a:hlinkClick r:id="rId3" tooltip="Inelele lui Saturn"/>
              </a:rPr>
              <a:t>sistemul său de inele</a:t>
            </a:r>
            <a:r>
              <a:rPr lang="vi-VN" sz="3600" dirty="0" smtClean="0"/>
              <a:t> ușor de observat de pe Pământ,</a:t>
            </a:r>
            <a:endParaRPr lang="en-US" sz="3600" dirty="0"/>
          </a:p>
        </p:txBody>
      </p:sp>
      <p:pic>
        <p:nvPicPr>
          <p:cNvPr id="6146" name="Picture 2"/>
          <p:cNvPicPr>
            <a:picLocks noGrp="1" noChangeAspect="1" noChangeArrowheads="1"/>
          </p:cNvPicPr>
          <p:nvPr>
            <p:ph idx="1"/>
          </p:nvPr>
        </p:nvPicPr>
        <p:blipFill>
          <a:blip r:embed="rId4"/>
          <a:srcRect/>
          <a:stretch>
            <a:fillRect/>
          </a:stretch>
        </p:blipFill>
        <p:spPr bwMode="auto">
          <a:xfrm>
            <a:off x="5029200" y="2895600"/>
            <a:ext cx="3194428" cy="3581400"/>
          </a:xfrm>
          <a:prstGeom prst="rect">
            <a:avLst/>
          </a:prstGeom>
          <a:noFill/>
          <a:ln w="9525">
            <a:noFill/>
            <a:miter lim="800000"/>
            <a:headEnd/>
            <a:tailEnd/>
          </a:ln>
          <a:effectLst/>
        </p:spPr>
      </p:pic>
      <p:pic>
        <p:nvPicPr>
          <p:cNvPr id="5" name="Picture 2"/>
          <p:cNvPicPr>
            <a:picLocks noChangeAspect="1" noChangeArrowheads="1"/>
          </p:cNvPicPr>
          <p:nvPr/>
        </p:nvPicPr>
        <p:blipFill>
          <a:blip r:embed="rId5" cstate="print"/>
          <a:srcRect/>
          <a:stretch>
            <a:fillRect/>
          </a:stretch>
        </p:blipFill>
        <p:spPr bwMode="auto">
          <a:xfrm>
            <a:off x="457200" y="3885144"/>
            <a:ext cx="1295400" cy="1906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hlinkClick r:id="rId6" action="ppaction://hlinksldjump"/>
          </p:cNvPr>
          <p:cNvSpPr/>
          <p:nvPr/>
        </p:nvSpPr>
        <p:spPr>
          <a:xfrm>
            <a:off x="1676400" y="6019800"/>
            <a:ext cx="1828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hlinkClick r:id="rId7" action="ppaction://hlinksldjump"/>
              </a:rPr>
              <a:t>ÎNAINTE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6" presetClass="path" presetSubtype="0" accel="50000" decel="50000" fill="hold" nodeType="clickEffect">
                                  <p:stCondLst>
                                    <p:cond delay="0"/>
                                  </p:stCondLst>
                                  <p:childTnLst>
                                    <p:animMotion origin="layout" path="M 0 0  C -0.004 -0.08925  0.046 -0.16651  0.113 -0.17184  C 0.177 -0.1785  0.237 -0.11856  0.241 -0.03197  C 0.246 0.04796  0.204 0.12255  0.144 0.12788  C 0.089 0.13188  0.037 0.08259  0.033 0.00799  C 0.029 -0.05994  0.064 -0.12389  0.115 -0.12921  C 0.162 -0.13321  0.206 -0.09191  0.209 -0.02931  C 0.212 0.02664  0.184 0.08126  0.142 0.08392  C 0.104 0.08792  0.068 0.05595  0.065 0.00533  C 0.063 -0.03996  0.084 -0.08392  0.117 -0.08659  C 0.146 -0.08925  0.175 -0.06527  0.177 -0.02664  C 0.179 0.00666  0.164 0.03863  0.14 0.0413  C 0.12 0.04396  0.099 0.02931  0.098 0.00266  C 0.096 -0.01865  0.104 -0.0413  0.119 -0.04396  C 0.131 -0.04396  0.143 -0.03863  0.145 -0.02398  C 0.146 -0.01465  0.144 -0.00533  0.138 -0.00133  C 0.135 0  0.133 0  0.13 -0.00133  E" pathEditMode="relative" ptsTypes="">
                                      <p:cBhvr>
                                        <p:cTn id="10" dur="2000" fill="hold"/>
                                        <p:tgtEl>
                                          <p:spTgt spid="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335 -0.12118 C -0.0375 -0.21045 0.0125 -0.28769 0.07952 -0.29301 C 0.14358 -0.29972 0.20348 -0.23982 0.20747 -0.1531 C 0.2125 -0.07331 0.17049 0.00139 0.11042 0.00671 C 0.05556 0.01064 0.00348 -0.03862 -0.00052 -0.11309 C -0.00451 -0.18108 0.03056 -0.24514 0.08143 -0.25046 C 0.12848 -0.25439 0.17257 -0.21299 0.17552 -0.15055 C 0.17848 -0.09459 0.15052 -0.04001 0.10851 -0.03723 C 0.07049 -0.0333 0.03455 -0.06521 0.03143 -0.11586 C 0.02952 -0.16119 0.05052 -0.20513 0.08351 -0.20768 C 0.1125 -0.21045 0.1415 -0.1864 0.14358 -0.14778 C 0.14549 -0.11447 0.13056 -0.08256 0.10643 -0.07978 C 0.08646 -0.07724 0.06545 -0.09181 0.06441 -0.11841 C 0.0625 -0.13991 0.07049 -0.16258 0.08542 -0.16512 C 0.09757 -0.16512 0.10955 -0.1598 0.11146 -0.14523 C 0.1125 -0.13575 0.11042 -0.1265 0.10452 -0.12257 C 0.10157 -0.12118 0.09948 -0.12118 0.09653 -0.12257 " pathEditMode="relative" rAng="0" ptsTypes="fffffffffffffffff">
                                      <p:cBhvr>
                                        <p:cTn id="14" dur="3000" fill="hold"/>
                                        <p:tgtEl>
                                          <p:spTgt spid="5"/>
                                        </p:tgtEl>
                                        <p:attrNameLst>
                                          <p:attrName>ppt_x</p:attrName>
                                          <p:attrName>ppt_y</p:attrName>
                                        </p:attrNameLst>
                                      </p:cBhvr>
                                      <p:rCtr x="12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57200"/>
            <a:ext cx="8991600" cy="2895600"/>
          </a:xfrm>
        </p:spPr>
        <p:txBody>
          <a:bodyPr>
            <a:normAutofit fontScale="90000"/>
          </a:bodyPr>
          <a:lstStyle/>
          <a:p>
            <a:pPr algn="l"/>
            <a:r>
              <a:rPr lang="ro-RO" b="1" dirty="0" smtClean="0"/>
              <a:t>FELICITĂRI!   </a:t>
            </a:r>
            <a:r>
              <a:rPr lang="ro-RO" dirty="0" smtClean="0"/>
              <a:t>Suntem pe planeta </a:t>
            </a:r>
            <a:r>
              <a:rPr lang="ro-RO" b="1" dirty="0" smtClean="0"/>
              <a:t>Uranus</a:t>
            </a:r>
            <a:r>
              <a:rPr lang="ro-RO" dirty="0" smtClean="0"/>
              <a:t>.</a:t>
            </a:r>
            <a:r>
              <a:rPr lang="vi-VN" dirty="0" smtClean="0"/>
              <a:t> Este singura planetă care orbitează în jurul Soarelui înclinată „pe o parte”</a:t>
            </a:r>
            <a:r>
              <a:rPr lang="ro-RO" dirty="0" smtClean="0"/>
              <a:t>. </a:t>
            </a:r>
            <a:r>
              <a:rPr lang="vi-VN" dirty="0" smtClean="0"/>
              <a:t> </a:t>
            </a:r>
            <a:r>
              <a:rPr lang="ro-RO" dirty="0" smtClean="0"/>
              <a:t>Uranus </a:t>
            </a:r>
            <a:r>
              <a:rPr lang="vi-VN" dirty="0" smtClean="0"/>
              <a:t>primește foarte puțină căldură, fiind un </a:t>
            </a:r>
            <a:r>
              <a:rPr lang="vi-VN" u="sng" dirty="0" smtClean="0">
                <a:hlinkClick r:id="rId2"/>
              </a:rPr>
              <a:t>gigant de gheață</a:t>
            </a:r>
            <a:r>
              <a:rPr lang="vi-VN" dirty="0" smtClean="0"/>
              <a:t>.</a:t>
            </a:r>
            <a:endParaRPr lang="en-US" dirty="0"/>
          </a:p>
        </p:txBody>
      </p:sp>
      <p:sp>
        <p:nvSpPr>
          <p:cNvPr id="3" name="Subtitle 2"/>
          <p:cNvSpPr>
            <a:spLocks noGrp="1"/>
          </p:cNvSpPr>
          <p:nvPr>
            <p:ph type="subTitle" idx="1"/>
          </p:nvPr>
        </p:nvSpPr>
        <p:spPr/>
        <p:txBody>
          <a:bodyPr/>
          <a:lstStyle/>
          <a:p>
            <a:endParaRPr lang="en-US" dirty="0"/>
          </a:p>
        </p:txBody>
      </p:sp>
      <p:pic>
        <p:nvPicPr>
          <p:cNvPr id="7170" name="Picture 2"/>
          <p:cNvPicPr>
            <a:picLocks noChangeAspect="1" noChangeArrowheads="1"/>
          </p:cNvPicPr>
          <p:nvPr/>
        </p:nvPicPr>
        <p:blipFill>
          <a:blip r:embed="rId3"/>
          <a:srcRect/>
          <a:stretch>
            <a:fillRect/>
          </a:stretch>
        </p:blipFill>
        <p:spPr bwMode="auto">
          <a:xfrm>
            <a:off x="5105400" y="3352800"/>
            <a:ext cx="2819400" cy="2819400"/>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381000" y="4871386"/>
            <a:ext cx="1143000" cy="1681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hlinkClick r:id="rId5" action="ppaction://hlinksldjump"/>
          </p:cNvPr>
          <p:cNvSpPr/>
          <p:nvPr/>
        </p:nvSpPr>
        <p:spPr>
          <a:xfrm>
            <a:off x="3429000" y="6019800"/>
            <a:ext cx="1295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hlinkClick r:id="rId6" action="ppaction://hlinksldjump"/>
              </a:rPr>
              <a:t>ÎNAINTE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6" presetClass="path" presetSubtype="0" accel="50000" decel="50000" fill="hold" nodeType="clickEffect">
                                  <p:stCondLst>
                                    <p:cond delay="0"/>
                                  </p:stCondLst>
                                  <p:childTnLst>
                                    <p:animMotion origin="layout" path="M 0 0  C -0.004 -0.08925  0.046 -0.16651  0.113 -0.17184  C 0.177 -0.1785  0.237 -0.11856  0.241 -0.03197  C 0.246 0.04796  0.204 0.12255  0.144 0.12788  C 0.089 0.13188  0.037 0.08259  0.033 0.00799  C 0.029 -0.05994  0.064 -0.12389  0.115 -0.12921  C 0.162 -0.13321  0.206 -0.09191  0.209 -0.02931  C 0.212 0.02664  0.184 0.08126  0.142 0.08392  C 0.104 0.08792  0.068 0.05595  0.065 0.00533  C 0.063 -0.03996  0.084 -0.08392  0.117 -0.08659  C 0.146 -0.08925  0.175 -0.06527  0.177 -0.02664  C 0.179 0.00666  0.164 0.03863  0.14 0.0413  C 0.12 0.04396  0.099 0.02931  0.098 0.00266  C 0.096 -0.01865  0.104 -0.0413  0.119 -0.04396  C 0.131 -0.04396  0.143 -0.03863  0.145 -0.02398  C 0.146 -0.01465  0.144 -0.00533  0.138 -0.00133  C 0.135 0  0.133 0  0.13 -0.00133  E" pathEditMode="relative" ptsTypes="">
                                      <p:cBhvr>
                                        <p:cTn id="10" dur="2000" fill="hold"/>
                                        <p:tgtEl>
                                          <p:spTgt spid="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335 -0.12118 C -0.0375 -0.21045 0.0125 -0.28769 0.07952 -0.29301 C 0.14358 -0.29972 0.20348 -0.23982 0.20747 -0.1531 C 0.2125 -0.07331 0.17049 0.00139 0.11042 0.00671 C 0.05556 0.01064 0.00348 -0.03862 -0.00052 -0.11309 C -0.00451 -0.18108 0.03056 -0.24514 0.08143 -0.25046 C 0.12848 -0.25439 0.17257 -0.21299 0.17552 -0.15055 C 0.17848 -0.09459 0.15052 -0.04001 0.10851 -0.03723 C 0.07049 -0.0333 0.03455 -0.06521 0.03143 -0.11586 C 0.02952 -0.16119 0.05052 -0.20513 0.08351 -0.20768 C 0.1125 -0.21045 0.1415 -0.1864 0.14358 -0.14778 C 0.14549 -0.11447 0.13056 -0.08256 0.10643 -0.07978 C 0.08646 -0.07724 0.06545 -0.09181 0.06441 -0.11841 C 0.0625 -0.13991 0.07049 -0.16258 0.08542 -0.16512 C 0.09757 -0.16512 0.10955 -0.1598 0.11146 -0.14523 C 0.1125 -0.13575 0.11042 -0.1265 0.10452 -0.12257 C 0.10157 -0.12118 0.09948 -0.12118 0.09653 -0.12257 " pathEditMode="relative" rAng="0" ptsTypes="fffffffffffffffff">
                                      <p:cBhvr>
                                        <p:cTn id="14" dur="3000" fill="hold"/>
                                        <p:tgtEl>
                                          <p:spTgt spid="5"/>
                                        </p:tgtEl>
                                        <p:attrNameLst>
                                          <p:attrName>ppt_x</p:attrName>
                                          <p:attrName>ppt_y</p:attrName>
                                        </p:attrNameLst>
                                      </p:cBhvr>
                                      <p:rCtr x="12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3371850"/>
          </a:xfrm>
        </p:spPr>
        <p:txBody>
          <a:bodyPr>
            <a:noAutofit/>
          </a:bodyPr>
          <a:lstStyle/>
          <a:p>
            <a:pPr algn="l"/>
            <a:r>
              <a:rPr lang="ro-RO" sz="3600" b="1" dirty="0" smtClean="0"/>
              <a:t/>
            </a:r>
            <a:br>
              <a:rPr lang="ro-RO" sz="3600" b="1" dirty="0" smtClean="0"/>
            </a:br>
            <a:r>
              <a:rPr lang="ro-RO" sz="3600" b="1" dirty="0" smtClean="0"/>
              <a:t/>
            </a:r>
            <a:br>
              <a:rPr lang="ro-RO" sz="3600" b="1" dirty="0" smtClean="0"/>
            </a:br>
            <a:r>
              <a:rPr lang="ro-RO" sz="3200" b="1" dirty="0" smtClean="0"/>
              <a:t> FELICITĂRI!   </a:t>
            </a:r>
            <a:r>
              <a:rPr lang="ro-RO" sz="3200" dirty="0" smtClean="0"/>
              <a:t>Suntem pe planeta </a:t>
            </a:r>
            <a:r>
              <a:rPr lang="vi-VN" sz="3200" b="1" dirty="0" smtClean="0"/>
              <a:t>Neptun</a:t>
            </a:r>
            <a:r>
              <a:rPr lang="ro-RO" sz="3200" b="1" dirty="0" smtClean="0"/>
              <a:t>,</a:t>
            </a:r>
            <a:r>
              <a:rPr lang="vi-VN" sz="3200" dirty="0" smtClean="0"/>
              <a:t> a opta planeta de la </a:t>
            </a:r>
            <a:r>
              <a:rPr lang="vi-VN" sz="3200" dirty="0" smtClean="0">
                <a:hlinkClick r:id="rId2" tooltip="Soare"/>
              </a:rPr>
              <a:t>Soare</a:t>
            </a:r>
            <a:r>
              <a:rPr lang="vi-VN" sz="3200" dirty="0" smtClean="0"/>
              <a:t> din </a:t>
            </a:r>
            <a:r>
              <a:rPr lang="ro-RO" sz="3200" dirty="0" smtClean="0">
                <a:hlinkClick r:id="rId3" tooltip="Sistemul solar"/>
              </a:rPr>
              <a:t>S</a:t>
            </a:r>
            <a:r>
              <a:rPr lang="vi-VN" sz="3200" dirty="0" smtClean="0">
                <a:hlinkClick r:id="rId3" tooltip="Sistemul solar"/>
              </a:rPr>
              <a:t>istemul solar</a:t>
            </a:r>
            <a:r>
              <a:rPr lang="vi-VN" sz="3200" dirty="0" smtClean="0"/>
              <a:t>. Numită după zeul roman al mării, este a patra planetă după diametru și a treia după masă. Atmosfera lui Neptun este asemănătoare cu cea a lui Jupiter și Saturn prin faptul că este compusă în principal din </a:t>
            </a:r>
            <a:r>
              <a:rPr lang="vi-VN" sz="3200" dirty="0" smtClean="0">
                <a:hlinkClick r:id="rId4" tooltip="Hidrogen"/>
              </a:rPr>
              <a:t>hidrogen</a:t>
            </a:r>
            <a:r>
              <a:rPr lang="vi-VN" sz="3200" dirty="0" smtClean="0"/>
              <a:t>, </a:t>
            </a:r>
            <a:r>
              <a:rPr lang="vi-VN" sz="3200" dirty="0" smtClean="0">
                <a:hlinkClick r:id="rId5" tooltip="Heliu"/>
              </a:rPr>
              <a:t>heliu</a:t>
            </a:r>
            <a:r>
              <a:rPr lang="vi-VN" sz="3200" dirty="0" smtClean="0"/>
              <a:t>, urme de </a:t>
            </a:r>
            <a:r>
              <a:rPr lang="vi-VN" sz="3200" dirty="0" smtClean="0">
                <a:hlinkClick r:id="rId6" tooltip="Hidrocarbură"/>
              </a:rPr>
              <a:t>hidrocarburi</a:t>
            </a:r>
            <a:r>
              <a:rPr lang="vi-VN" sz="3200" dirty="0" smtClean="0"/>
              <a:t> și posibil </a:t>
            </a:r>
            <a:r>
              <a:rPr lang="vi-VN" sz="3200" dirty="0" smtClean="0">
                <a:hlinkClick r:id="rId7" tooltip="Azot"/>
              </a:rPr>
              <a:t>azot</a:t>
            </a:r>
            <a:r>
              <a:rPr lang="vi-VN" sz="3200" dirty="0" smtClean="0"/>
              <a:t>, dar are proporții mai mari de </a:t>
            </a:r>
            <a:r>
              <a:rPr lang="vi-VN" sz="3200" dirty="0" smtClean="0">
                <a:hlinkClick r:id="rId8" tooltip="Apă"/>
              </a:rPr>
              <a:t>apă</a:t>
            </a:r>
            <a:r>
              <a:rPr lang="vi-VN" sz="3200" dirty="0" smtClean="0"/>
              <a:t>, </a:t>
            </a:r>
            <a:r>
              <a:rPr lang="vi-VN" sz="3200" dirty="0" smtClean="0">
                <a:hlinkClick r:id="rId9" tooltip="Amoniac"/>
              </a:rPr>
              <a:t>amoniac</a:t>
            </a:r>
            <a:r>
              <a:rPr lang="vi-VN" sz="3200" dirty="0" smtClean="0"/>
              <a:t> și </a:t>
            </a:r>
            <a:r>
              <a:rPr lang="vi-VN" sz="3200" dirty="0" smtClean="0">
                <a:hlinkClick r:id="rId10" tooltip="Metan"/>
              </a:rPr>
              <a:t>metan</a:t>
            </a:r>
            <a:r>
              <a:rPr lang="vi-VN" sz="3200" dirty="0" smtClean="0"/>
              <a:t>. </a:t>
            </a:r>
            <a:endParaRPr lang="en-US" sz="3200" dirty="0"/>
          </a:p>
        </p:txBody>
      </p:sp>
      <p:sp>
        <p:nvSpPr>
          <p:cNvPr id="3" name="Subtitle 2"/>
          <p:cNvSpPr>
            <a:spLocks noGrp="1"/>
          </p:cNvSpPr>
          <p:nvPr>
            <p:ph type="subTitle" idx="1"/>
          </p:nvPr>
        </p:nvSpPr>
        <p:spPr>
          <a:xfrm>
            <a:off x="1524000" y="4495800"/>
            <a:ext cx="6400800" cy="1752600"/>
          </a:xfrm>
        </p:spPr>
        <p:txBody>
          <a:bodyPr/>
          <a:lstStyle/>
          <a:p>
            <a:endParaRPr lang="en-US" dirty="0"/>
          </a:p>
        </p:txBody>
      </p:sp>
      <p:pic>
        <p:nvPicPr>
          <p:cNvPr id="8194" name="Picture 2"/>
          <p:cNvPicPr>
            <a:picLocks noChangeAspect="1" noChangeArrowheads="1"/>
          </p:cNvPicPr>
          <p:nvPr/>
        </p:nvPicPr>
        <p:blipFill>
          <a:blip r:embed="rId11" cstate="print"/>
          <a:srcRect/>
          <a:stretch>
            <a:fillRect/>
          </a:stretch>
        </p:blipFill>
        <p:spPr bwMode="auto">
          <a:xfrm>
            <a:off x="6324600" y="4038600"/>
            <a:ext cx="1920917" cy="1933575"/>
          </a:xfrm>
          <a:prstGeom prst="rect">
            <a:avLst/>
          </a:prstGeom>
          <a:noFill/>
          <a:ln w="9525">
            <a:noFill/>
            <a:miter lim="800000"/>
            <a:headEnd/>
            <a:tailEnd/>
          </a:ln>
          <a:effectLst/>
        </p:spPr>
      </p:pic>
      <p:pic>
        <p:nvPicPr>
          <p:cNvPr id="5" name="Picture 2"/>
          <p:cNvPicPr>
            <a:picLocks noChangeAspect="1" noChangeArrowheads="1"/>
          </p:cNvPicPr>
          <p:nvPr/>
        </p:nvPicPr>
        <p:blipFill>
          <a:blip r:embed="rId12" cstate="print"/>
          <a:srcRect/>
          <a:stretch>
            <a:fillRect/>
          </a:stretch>
        </p:blipFill>
        <p:spPr bwMode="auto">
          <a:xfrm>
            <a:off x="533400" y="5867400"/>
            <a:ext cx="673235"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hlinkClick r:id="rId13" action="ppaction://hlinksldjump"/>
          </p:cNvPr>
          <p:cNvSpPr/>
          <p:nvPr/>
        </p:nvSpPr>
        <p:spPr>
          <a:xfrm>
            <a:off x="6781800" y="6248400"/>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hlinkClick r:id="rId14" action="ppaction://hlinksldjump"/>
              </a:rPr>
              <a:t>ÎNAINTE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6" presetClass="path" presetSubtype="0" accel="50000" decel="50000" fill="hold" nodeType="clickEffect">
                                  <p:stCondLst>
                                    <p:cond delay="0"/>
                                  </p:stCondLst>
                                  <p:childTnLst>
                                    <p:animMotion origin="layout" path="M 0 0  C -0.004 -0.08925  0.046 -0.16651  0.113 -0.17184  C 0.177 -0.1785  0.237 -0.11856  0.241 -0.03197  C 0.246 0.04796  0.204 0.12255  0.144 0.12788  C 0.089 0.13188  0.037 0.08259  0.033 0.00799  C 0.029 -0.05994  0.064 -0.12389  0.115 -0.12921  C 0.162 -0.13321  0.206 -0.09191  0.209 -0.02931  C 0.212 0.02664  0.184 0.08126  0.142 0.08392  C 0.104 0.08792  0.068 0.05595  0.065 0.00533  C 0.063 -0.03996  0.084 -0.08392  0.117 -0.08659  C 0.146 -0.08925  0.175 -0.06527  0.177 -0.02664  C 0.179 0.00666  0.164 0.03863  0.14 0.0413  C 0.12 0.04396  0.099 0.02931  0.098 0.00266  C 0.096 -0.01865  0.104 -0.0413  0.119 -0.04396  C 0.131 -0.04396  0.143 -0.03863  0.145 -0.02398  C 0.146 -0.01465  0.144 -0.00533  0.138 -0.00133  C 0.135 0  0.133 0  0.13 -0.00133  E" pathEditMode="relative" ptsTypes="">
                                      <p:cBhvr>
                                        <p:cTn id="10" dur="2000" fill="hold"/>
                                        <p:tgtEl>
                                          <p:spTgt spid="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335 -0.12118 C -0.0375 -0.21045 0.0125 -0.28769 0.07952 -0.29301 C 0.14358 -0.29972 0.20348 -0.23982 0.20747 -0.1531 C 0.2125 -0.07331 0.17049 0.00139 0.11042 0.00671 C 0.05556 0.01064 0.00348 -0.03862 -0.00052 -0.11309 C -0.00451 -0.18108 0.03056 -0.24514 0.08143 -0.25046 C 0.12848 -0.25439 0.17257 -0.21299 0.17552 -0.15055 C 0.17848 -0.09459 0.15052 -0.04001 0.10851 -0.03723 C 0.07049 -0.0333 0.03455 -0.06521 0.03143 -0.11586 C 0.02952 -0.16119 0.05052 -0.20513 0.08351 -0.20768 C 0.1125 -0.21045 0.1415 -0.1864 0.14358 -0.14778 C 0.14549 -0.11447 0.13056 -0.08256 0.10643 -0.07978 C 0.08646 -0.07724 0.06545 -0.09181 0.06441 -0.11841 C 0.0625 -0.13991 0.07049 -0.16258 0.08542 -0.16512 C 0.09757 -0.16512 0.10955 -0.1598 0.11146 -0.14523 C 0.1125 -0.13575 0.11042 -0.1265 0.10452 -0.12257 C 0.10157 -0.12118 0.09948 -0.12118 0.09653 -0.12257 " pathEditMode="relative" rAng="0" ptsTypes="fffffffffffffffff">
                                      <p:cBhvr>
                                        <p:cTn id="14" dur="3000" fill="hold"/>
                                        <p:tgtEl>
                                          <p:spTgt spid="5"/>
                                        </p:tgtEl>
                                        <p:attrNameLst>
                                          <p:attrName>ppt_x</p:attrName>
                                          <p:attrName>ppt_y</p:attrName>
                                        </p:attrNameLst>
                                      </p:cBhvr>
                                      <p:rCtr x="12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Să îl ajutăm pe ȚIRI să rezolve corect exercițiile pentru că numai așa poate să exploreze planetele Sistemului solar.</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676400" y="1828800"/>
            <a:ext cx="5812628" cy="3810000"/>
          </a:xfrm>
          <a:prstGeom prst="rect">
            <a:avLst/>
          </a:prstGeom>
          <a:noFill/>
          <a:ln w="9525">
            <a:noFill/>
            <a:miter lim="800000"/>
            <a:headEnd/>
            <a:tailEnd/>
          </a:ln>
          <a:effectLst/>
        </p:spPr>
      </p:pic>
      <p:sp>
        <p:nvSpPr>
          <p:cNvPr id="5" name="Rectangle 4">
            <a:hlinkClick r:id="" action="ppaction://hlinkshowjump?jump=nextslide"/>
            <a:hlinkHover r:id="" action="ppaction://hlinkshowjump?jump=nextslide"/>
          </p:cNvPr>
          <p:cNvSpPr/>
          <p:nvPr/>
        </p:nvSpPr>
        <p:spPr>
          <a:xfrm>
            <a:off x="304800" y="5638800"/>
            <a:ext cx="2590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3" action="ppaction://hlinksldjump"/>
              </a:rPr>
              <a:t>Pornim la drum?                                                                                  SRART!</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4000" cy="1470025"/>
          </a:xfrm>
        </p:spPr>
        <p:txBody>
          <a:bodyPr>
            <a:noAutofit/>
          </a:bodyPr>
          <a:lstStyle/>
          <a:p>
            <a:pPr algn="l"/>
            <a:r>
              <a:rPr lang="ro-RO" sz="2800" dirty="0" smtClean="0"/>
              <a:t/>
            </a:r>
            <a:br>
              <a:rPr lang="ro-RO" sz="2800" dirty="0" smtClean="0"/>
            </a:br>
            <a:r>
              <a:rPr lang="ro-RO" sz="2800" dirty="0" smtClean="0"/>
              <a:t/>
            </a:r>
            <a:br>
              <a:rPr lang="ro-RO" sz="2800" dirty="0" smtClean="0"/>
            </a:br>
            <a:r>
              <a:rPr lang="ro-RO" sz="2800" dirty="0" smtClean="0"/>
              <a:t>Am vizitat toate cele opt planete. A fost extraordinar!</a:t>
            </a:r>
            <a:br>
              <a:rPr lang="ro-RO" sz="2800" dirty="0" smtClean="0"/>
            </a:br>
            <a:r>
              <a:rPr lang="ro-RO" sz="2800" dirty="0" smtClean="0"/>
              <a:t>Să-ți povestesc puțin despre </a:t>
            </a:r>
            <a:r>
              <a:rPr lang="ro-RO" sz="2800" b="1" dirty="0" smtClean="0"/>
              <a:t>PLUTO</a:t>
            </a:r>
            <a:r>
              <a:rPr lang="ro-RO" sz="2800" dirty="0" smtClean="0"/>
              <a:t>?</a:t>
            </a:r>
            <a:r>
              <a:rPr lang="it-IT" sz="2800" dirty="0" smtClean="0"/>
              <a:t> </a:t>
            </a:r>
            <a:r>
              <a:rPr lang="vi-VN" sz="2800" dirty="0" smtClean="0"/>
              <a:t>De la descoperirea lui Pluto, în 1930, aceasta a fost considerată a fi a noua planetă a </a:t>
            </a:r>
            <a:r>
              <a:rPr lang="vi-VN" sz="2800" dirty="0" smtClean="0">
                <a:hlinkClick r:id="rId2" tooltip="Sistemul solar"/>
              </a:rPr>
              <a:t>Sistemului </a:t>
            </a:r>
            <a:r>
              <a:rPr lang="ro-RO" sz="2800" dirty="0" smtClean="0">
                <a:hlinkClick r:id="rId2" tooltip="Sistemul solar"/>
              </a:rPr>
              <a:t>s</a:t>
            </a:r>
            <a:r>
              <a:rPr lang="vi-VN" sz="2800" dirty="0" smtClean="0">
                <a:hlinkClick r:id="rId2" tooltip="Sistemul solar"/>
              </a:rPr>
              <a:t>olar</a:t>
            </a:r>
            <a:r>
              <a:rPr lang="vi-VN" sz="2800" dirty="0" smtClean="0"/>
              <a:t>. La 24 august 2006, în urma unei rezoluții a </a:t>
            </a:r>
            <a:r>
              <a:rPr lang="vi-VN" sz="2800" u="sng" dirty="0" smtClean="0">
                <a:hlinkClick r:id="rId3"/>
              </a:rPr>
              <a:t>Uniunii Astronomice Internaționale</a:t>
            </a:r>
            <a:r>
              <a:rPr lang="vi-VN" sz="2800" dirty="0" smtClean="0"/>
              <a:t> în care a fost schimbată definiția termenului de </a:t>
            </a:r>
            <a:r>
              <a:rPr lang="vi-VN" sz="2800" dirty="0" smtClean="0">
                <a:hlinkClick r:id="rId4" tooltip="Planetă"/>
              </a:rPr>
              <a:t>planetă</a:t>
            </a:r>
            <a:r>
              <a:rPr lang="vi-VN" sz="2800" dirty="0" smtClean="0"/>
              <a:t>, Pluto a primit statutul de </a:t>
            </a:r>
            <a:r>
              <a:rPr lang="vi-VN" sz="2800" dirty="0" smtClean="0">
                <a:hlinkClick r:id="rId5" tooltip="Planetă pitică"/>
              </a:rPr>
              <a:t>planetă pitică</a:t>
            </a:r>
            <a:r>
              <a:rPr lang="ro-RO" sz="2800" dirty="0" smtClean="0"/>
              <a:t>.</a:t>
            </a:r>
            <a:endParaRPr lang="en-US" sz="2800" dirty="0"/>
          </a:p>
        </p:txBody>
      </p:sp>
      <p:sp>
        <p:nvSpPr>
          <p:cNvPr id="3" name="Subtitle 2"/>
          <p:cNvSpPr>
            <a:spLocks noGrp="1"/>
          </p:cNvSpPr>
          <p:nvPr>
            <p:ph type="subTitle" idx="1"/>
          </p:nvPr>
        </p:nvSpPr>
        <p:spPr/>
        <p:txBody>
          <a:bodyPr/>
          <a:lstStyle/>
          <a:p>
            <a:endParaRPr lang="en-US" dirty="0"/>
          </a:p>
        </p:txBody>
      </p:sp>
      <p:pic>
        <p:nvPicPr>
          <p:cNvPr id="9218" name="Picture 2"/>
          <p:cNvPicPr>
            <a:picLocks noChangeAspect="1" noChangeArrowheads="1"/>
          </p:cNvPicPr>
          <p:nvPr/>
        </p:nvPicPr>
        <p:blipFill>
          <a:blip r:embed="rId6"/>
          <a:srcRect/>
          <a:stretch>
            <a:fillRect/>
          </a:stretch>
        </p:blipFill>
        <p:spPr bwMode="auto">
          <a:xfrm>
            <a:off x="3657600" y="3657600"/>
            <a:ext cx="2476500" cy="2476500"/>
          </a:xfrm>
          <a:prstGeom prst="rect">
            <a:avLst/>
          </a:prstGeom>
          <a:noFill/>
          <a:ln w="9525">
            <a:noFill/>
            <a:miter lim="800000"/>
            <a:headEnd/>
            <a:tailEnd/>
          </a:ln>
          <a:effectLst/>
        </p:spPr>
      </p:pic>
      <p:sp>
        <p:nvSpPr>
          <p:cNvPr id="5" name="Rectangle 4">
            <a:hlinkClick r:id="rId7" action="ppaction://hlinksldjump"/>
          </p:cNvPr>
          <p:cNvSpPr/>
          <p:nvPr/>
        </p:nvSpPr>
        <p:spPr>
          <a:xfrm>
            <a:off x="6858000" y="5715000"/>
            <a:ext cx="1295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hlinkClick r:id="rId8" action="ppaction://hlinksldjump">
                  <a:snd r:embed="rId9" name="wind.wav" builtIn="1"/>
                </a:hlinkClick>
              </a:rPr>
              <a:t>ÎNAINTE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4" cstate="print"/>
          <a:srcRect/>
          <a:stretch>
            <a:fillRect/>
          </a:stretch>
        </p:blipFill>
        <p:spPr bwMode="auto">
          <a:xfrm rot="2014418">
            <a:off x="5331631" y="4030520"/>
            <a:ext cx="1211552" cy="2286000"/>
          </a:xfrm>
          <a:prstGeom prst="ellipse">
            <a:avLst/>
          </a:prstGeom>
          <a:ln>
            <a:noFill/>
          </a:ln>
          <a:effectLst>
            <a:softEdge rad="112500"/>
          </a:effectLst>
        </p:spPr>
      </p:pic>
      <p:sp>
        <p:nvSpPr>
          <p:cNvPr id="2" name="Title 1"/>
          <p:cNvSpPr>
            <a:spLocks noGrp="1"/>
          </p:cNvSpPr>
          <p:nvPr>
            <p:ph type="title"/>
          </p:nvPr>
        </p:nvSpPr>
        <p:spPr>
          <a:xfrm>
            <a:off x="609600" y="1066800"/>
            <a:ext cx="8229600" cy="1143000"/>
          </a:xfrm>
        </p:spPr>
        <p:txBody>
          <a:bodyPr>
            <a:normAutofit fontScale="90000"/>
          </a:bodyPr>
          <a:lstStyle/>
          <a:p>
            <a:r>
              <a:rPr lang="ro-RO"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Ești un adevărat învingător!</a:t>
            </a:r>
            <a:r>
              <a:rPr lang="ro-RO" dirty="0" smtClean="0"/>
              <a:t/>
            </a:r>
            <a:br>
              <a:rPr lang="ro-RO" dirty="0" smtClean="0"/>
            </a:br>
            <a:endParaRPr lang="en-US" dirty="0"/>
          </a:p>
        </p:txBody>
      </p:sp>
      <p:pic>
        <p:nvPicPr>
          <p:cNvPr id="5" name="Picture 2"/>
          <p:cNvPicPr>
            <a:picLocks noGrp="1" noChangeAspect="1" noChangeArrowheads="1"/>
          </p:cNvPicPr>
          <p:nvPr>
            <p:ph sz="half" idx="1"/>
          </p:nvPr>
        </p:nvPicPr>
        <p:blipFill>
          <a:blip r:embed="rId5" cstate="print"/>
          <a:srcRect/>
          <a:stretch>
            <a:fillRect/>
          </a:stretch>
        </p:blipFill>
        <p:spPr bwMode="auto">
          <a:xfrm>
            <a:off x="1371600" y="3886200"/>
            <a:ext cx="1450044"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txBox="1">
            <a:spLocks/>
          </p:cNvSpPr>
          <p:nvPr/>
        </p:nvSpPr>
        <p:spPr>
          <a:xfrm>
            <a:off x="381000" y="2057400"/>
            <a:ext cx="8458200" cy="2667000"/>
          </a:xfrm>
          <a:prstGeom prst="rect">
            <a:avLst/>
          </a:prstGeom>
        </p:spPr>
        <p:txBody>
          <a:bodyPr vert="horz" lIns="91440" tIns="45720" rIns="91440" bIns="45720" rtlCol="0" anchor="ctr">
            <a:prstTxWarp prst="textChevron">
              <a:avLst/>
            </a:prstTxWarp>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o-RO" sz="4400" b="1" i="0" u="none" strike="noStrike" kern="1200" normalizeH="0" baseline="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uLnTx/>
                <a:uFillTx/>
                <a:latin typeface="+mj-lt"/>
                <a:ea typeface="+mj-ea"/>
                <a:cs typeface="+mj-cs"/>
              </a:rPr>
              <a:t>FELICITĂRI</a:t>
            </a:r>
            <a:r>
              <a:rPr kumimoji="0" lang="ro-RO" sz="4400" b="0" i="0" u="none" strike="noStrike" kern="1200" cap="none" spc="0" normalizeH="0" baseline="0" noProof="0" dirty="0" smtClean="0">
                <a:ln>
                  <a:noFill/>
                </a:ln>
                <a:solidFill>
                  <a:schemeClr val="tx1"/>
                </a:solidFill>
                <a:effectLst/>
                <a:uLnTx/>
                <a:uFillTx/>
                <a:latin typeface="+mj-lt"/>
                <a:ea typeface="+mj-ea"/>
                <a:cs typeface="+mj-cs"/>
              </a:rPr>
              <a:t>!</a:t>
            </a:r>
            <a:br>
              <a:rPr kumimoji="0" lang="ro-RO"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 fill="hold" grpId="0" nodeType="withEffect">
                                  <p:stCondLst>
                                    <p:cond delay="0"/>
                                  </p:stCondLst>
                                  <p:iterate type="wd">
                                    <p:tmPct val="10000"/>
                                  </p:iterate>
                                  <p:childTnLst>
                                    <p:animEffect transition="out" filter="fade">
                                      <p:cBhvr>
                                        <p:cTn id="6" dur="2000" tmFilter="0, 0; .2, .5; .8, .5; 1, 0"/>
                                        <p:tgtEl>
                                          <p:spTgt spid="7">
                                            <p:txEl>
                                              <p:pRg st="0" end="0"/>
                                            </p:txEl>
                                          </p:spTgt>
                                        </p:tgtEl>
                                      </p:cBhvr>
                                    </p:animEffect>
                                    <p:animScale>
                                      <p:cBhvr>
                                        <p:cTn id="7" dur="1000" autoRev="1" fill="hold"/>
                                        <p:tgtEl>
                                          <p:spTgt spid="7">
                                            <p:txEl>
                                              <p:pRg st="0" end="0"/>
                                            </p:txEl>
                                          </p:spTgt>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par>
                    <p:cTn id="8" fill="hold">
                      <p:stCondLst>
                        <p:cond delay="indefinite"/>
                      </p:stCondLst>
                      <p:childTnLst>
                        <p:par>
                          <p:cTn id="9" fill="hold">
                            <p:stCondLst>
                              <p:cond delay="0"/>
                            </p:stCondLst>
                            <p:childTnLst>
                              <p:par>
                                <p:cTn id="10" presetID="8" presetClass="exit" presetSubtype="16" repeatCount="3000" fill="hold" nodeType="clickEffect">
                                  <p:stCondLst>
                                    <p:cond delay="0"/>
                                  </p:stCondLst>
                                  <p:childTnLst>
                                    <p:animEffect transition="out" filter="diamond(in)">
                                      <p:cBhvr>
                                        <p:cTn id="11" dur="5000"/>
                                        <p:tgtEl>
                                          <p:spTgt spid="3074"/>
                                        </p:tgtEl>
                                      </p:cBhvr>
                                    </p:animEffect>
                                    <p:set>
                                      <p:cBhvr>
                                        <p:cTn id="12" dur="1" fill="hold">
                                          <p:stCondLst>
                                            <p:cond delay="4999"/>
                                          </p:stCondLst>
                                        </p:cTn>
                                        <p:tgtEl>
                                          <p:spTgt spid="3074"/>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laser.wav" builtIn="1"/>
                                        </p:tgtEl>
                                      </p:cMediaNode>
                                    </p:audio>
                                  </p:subTnLst>
                                </p:cTn>
                              </p:par>
                            </p:childTnLst>
                          </p:cTn>
                        </p:par>
                      </p:childTnLst>
                    </p:cTn>
                  </p:par>
                  <p:par>
                    <p:cTn id="13" fill="hold">
                      <p:stCondLst>
                        <p:cond delay="indefinite"/>
                      </p:stCondLst>
                      <p:childTnLst>
                        <p:par>
                          <p:cTn id="14" fill="hold">
                            <p:stCondLst>
                              <p:cond delay="0"/>
                            </p:stCondLst>
                            <p:childTnLst>
                              <p:par>
                                <p:cTn id="15" presetID="35" presetClass="exit" presetSubtype="0" repeatCount="3000" fill="hold" nodeType="clickEffect">
                                  <p:stCondLst>
                                    <p:cond delay="0"/>
                                  </p:stCondLst>
                                  <p:childTnLst>
                                    <p:animEffect transition="out" filter="fade">
                                      <p:cBhvr>
                                        <p:cTn id="16" dur="5000"/>
                                        <p:tgtEl>
                                          <p:spTgt spid="3074"/>
                                        </p:tgtEl>
                                      </p:cBhvr>
                                    </p:animEffect>
                                    <p:anim calcmode="lin" valueType="num">
                                      <p:cBhvr>
                                        <p:cTn id="17" dur="5000"/>
                                        <p:tgtEl>
                                          <p:spTgt spid="3074"/>
                                        </p:tgtEl>
                                        <p:attrNameLst>
                                          <p:attrName>style.rotation</p:attrName>
                                        </p:attrNameLst>
                                      </p:cBhvr>
                                      <p:tavLst>
                                        <p:tav tm="0">
                                          <p:val>
                                            <p:fltVal val="0"/>
                                          </p:val>
                                        </p:tav>
                                        <p:tav tm="100000">
                                          <p:val>
                                            <p:fltVal val="720"/>
                                          </p:val>
                                        </p:tav>
                                      </p:tavLst>
                                    </p:anim>
                                    <p:anim calcmode="lin" valueType="num">
                                      <p:cBhvr>
                                        <p:cTn id="18" dur="5000"/>
                                        <p:tgtEl>
                                          <p:spTgt spid="3074"/>
                                        </p:tgtEl>
                                        <p:attrNameLst>
                                          <p:attrName>ppt_h</p:attrName>
                                        </p:attrNameLst>
                                      </p:cBhvr>
                                      <p:tavLst>
                                        <p:tav tm="0">
                                          <p:val>
                                            <p:strVal val="ppt_h"/>
                                          </p:val>
                                        </p:tav>
                                        <p:tav tm="100000">
                                          <p:val>
                                            <p:fltVal val="0"/>
                                          </p:val>
                                        </p:tav>
                                      </p:tavLst>
                                    </p:anim>
                                    <p:anim calcmode="lin" valueType="num">
                                      <p:cBhvr>
                                        <p:cTn id="19" dur="5000"/>
                                        <p:tgtEl>
                                          <p:spTgt spid="3074"/>
                                        </p:tgtEl>
                                        <p:attrNameLst>
                                          <p:attrName>ppt_w</p:attrName>
                                        </p:attrNameLst>
                                      </p:cBhvr>
                                      <p:tavLst>
                                        <p:tav tm="0">
                                          <p:val>
                                            <p:strVal val="ppt_w"/>
                                          </p:val>
                                        </p:tav>
                                        <p:tav tm="100000">
                                          <p:val>
                                            <p:fltVal val="0"/>
                                          </p:val>
                                        </p:tav>
                                      </p:tavLst>
                                    </p:anim>
                                    <p:set>
                                      <p:cBhvr>
                                        <p:cTn id="20" dur="1" fill="hold">
                                          <p:stCondLst>
                                            <p:cond delay="4999"/>
                                          </p:stCondLst>
                                        </p:cTn>
                                        <p:tgtEl>
                                          <p:spTgt spid="3074"/>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CORECT!</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2" descr="Imagini pentru emoticon"/>
          <p:cNvPicPr>
            <a:picLocks noChangeAspect="1" noChangeArrowheads="1"/>
          </p:cNvPicPr>
          <p:nvPr/>
        </p:nvPicPr>
        <p:blipFill>
          <a:blip r:embed="rId2"/>
          <a:srcRect/>
          <a:stretch>
            <a:fillRect/>
          </a:stretch>
        </p:blipFill>
        <p:spPr bwMode="auto">
          <a:xfrm>
            <a:off x="1828800" y="381001"/>
            <a:ext cx="5905500" cy="3943350"/>
          </a:xfrm>
          <a:prstGeom prst="rect">
            <a:avLst/>
          </a:prstGeom>
          <a:noFill/>
        </p:spPr>
      </p:pic>
      <p:sp>
        <p:nvSpPr>
          <p:cNvPr id="5" name="Rectangle 4"/>
          <p:cNvSpPr/>
          <p:nvPr/>
        </p:nvSpPr>
        <p:spPr>
          <a:xfrm>
            <a:off x="6858000" y="5562600"/>
            <a:ext cx="1752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hlinkClick r:id="" action="ppaction://hlinkshowjump?jump=lastslideviewed"/>
              </a:rPr>
              <a:t>ÎNAINTE</a:t>
            </a:r>
            <a:endParaRPr lang="en-US" dirty="0"/>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o-RO"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REIA CALCULUL. VEI REUȘI!</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Right Arrow 3">
            <a:hlinkClick r:id="rId2" action="ppaction://hlinksldjump"/>
          </p:cNvPr>
          <p:cNvSpPr/>
          <p:nvPr/>
        </p:nvSpPr>
        <p:spPr>
          <a:xfrm>
            <a:off x="6781800" y="4876800"/>
            <a:ext cx="18288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hlinkClick r:id="" action="ppaction://hlinkshowjump?jump=lastslideviewed">
                  <a:snd r:embed="rId3" name="bomb.wav" builtIn="1"/>
                </a:hlinkClick>
              </a:rPr>
              <a:t>ÎNAPOI</a:t>
            </a:r>
            <a:endParaRPr lang="en-US" dirty="0"/>
          </a:p>
        </p:txBody>
      </p:sp>
      <p:pic>
        <p:nvPicPr>
          <p:cNvPr id="5" name="Picture 9"/>
          <p:cNvPicPr>
            <a:picLocks noChangeAspect="1" noChangeArrowheads="1"/>
          </p:cNvPicPr>
          <p:nvPr/>
        </p:nvPicPr>
        <p:blipFill>
          <a:blip r:embed="rId4"/>
          <a:srcRect/>
          <a:stretch>
            <a:fillRect/>
          </a:stretch>
        </p:blipFill>
        <p:spPr bwMode="auto">
          <a:xfrm>
            <a:off x="2514600" y="381000"/>
            <a:ext cx="4265627" cy="3464705"/>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76600"/>
            <a:ext cx="9220200" cy="2438400"/>
          </a:xfrm>
        </p:spPr>
        <p:txBody>
          <a:bodyPr>
            <a:normAutofit fontScale="90000"/>
          </a:bodyPr>
          <a:lstStyle/>
          <a:p>
            <a:pPr algn="ctr"/>
            <a:r>
              <a:rPr lang="en-US" cap="none" dirty="0" smtClean="0">
                <a:solidFill>
                  <a:srgbClr val="C00000"/>
                </a:solidFill>
              </a:rPr>
              <a:t>Material </a:t>
            </a:r>
            <a:r>
              <a:rPr lang="en-US" cap="none" dirty="0" err="1" smtClean="0">
                <a:solidFill>
                  <a:srgbClr val="C00000"/>
                </a:solidFill>
              </a:rPr>
              <a:t>realizat</a:t>
            </a:r>
            <a:r>
              <a:rPr lang="en-US" cap="none" dirty="0" smtClean="0">
                <a:solidFill>
                  <a:srgbClr val="C00000"/>
                </a:solidFill>
              </a:rPr>
              <a:t> de </a:t>
            </a:r>
            <a:r>
              <a:rPr lang="ro-RO" cap="none" dirty="0" smtClean="0">
                <a:solidFill>
                  <a:srgbClr val="FF0000"/>
                </a:solidFill>
              </a:rPr>
              <a:t/>
            </a:r>
            <a:br>
              <a:rPr lang="ro-RO" cap="none" dirty="0" smtClean="0">
                <a:solidFill>
                  <a:srgbClr val="FF0000"/>
                </a:solidFill>
              </a:rPr>
            </a:br>
            <a:r>
              <a:rPr lang="en-US" dirty="0" err="1" smtClean="0">
                <a:solidFill>
                  <a:srgbClr val="FF0000"/>
                </a:solidFill>
              </a:rPr>
              <a:t>ramona</a:t>
            </a:r>
            <a:r>
              <a:rPr lang="en-US" dirty="0" smtClean="0">
                <a:solidFill>
                  <a:srgbClr val="FF0000"/>
                </a:solidFill>
              </a:rPr>
              <a:t> </a:t>
            </a:r>
            <a:r>
              <a:rPr lang="en-US" dirty="0" err="1" smtClean="0">
                <a:solidFill>
                  <a:srgbClr val="FF0000"/>
                </a:solidFill>
              </a:rPr>
              <a:t>dr</a:t>
            </a:r>
            <a:r>
              <a:rPr lang="ro-RO" dirty="0" smtClean="0">
                <a:solidFill>
                  <a:srgbClr val="FF0000"/>
                </a:solidFill>
              </a:rPr>
              <a:t>ă</a:t>
            </a:r>
            <a:r>
              <a:rPr lang="en-US" dirty="0" err="1" smtClean="0">
                <a:solidFill>
                  <a:srgbClr val="FF0000"/>
                </a:solidFill>
              </a:rPr>
              <a:t>gu</a:t>
            </a:r>
            <a:r>
              <a:rPr lang="ro-RO" dirty="0" smtClean="0">
                <a:solidFill>
                  <a:srgbClr val="FF0000"/>
                </a:solidFill>
              </a:rPr>
              <a:t>ț</a:t>
            </a:r>
            <a:br>
              <a:rPr lang="ro-RO" dirty="0" smtClean="0">
                <a:solidFill>
                  <a:srgbClr val="FF0000"/>
                </a:solidFill>
              </a:rPr>
            </a:br>
            <a:r>
              <a:rPr lang="ro-RO" cap="none" dirty="0" smtClean="0">
                <a:solidFill>
                  <a:srgbClr val="C00000"/>
                </a:solidFill>
              </a:rPr>
              <a:t>profesor pentru învățământul primar, </a:t>
            </a:r>
            <a:r>
              <a:rPr lang="ro-RO" dirty="0" smtClean="0">
                <a:solidFill>
                  <a:srgbClr val="C00000"/>
                </a:solidFill>
              </a:rPr>
              <a:t>școala gimnazială ionești, </a:t>
            </a:r>
            <a:r>
              <a:rPr lang="ro-RO" cap="none" dirty="0" smtClean="0">
                <a:solidFill>
                  <a:srgbClr val="C00000"/>
                </a:solidFill>
              </a:rPr>
              <a:t>județul</a:t>
            </a:r>
            <a:r>
              <a:rPr lang="ro-RO" dirty="0" smtClean="0">
                <a:solidFill>
                  <a:srgbClr val="C00000"/>
                </a:solidFill>
              </a:rPr>
              <a:t> vâlcea</a:t>
            </a:r>
            <a:endParaRPr lang="en-US" dirty="0">
              <a:solidFill>
                <a:srgbClr val="C00000"/>
              </a:solidFill>
            </a:endParaRPr>
          </a:p>
        </p:txBody>
      </p:sp>
      <p:sp>
        <p:nvSpPr>
          <p:cNvPr id="3" name="Text Placeholder 2"/>
          <p:cNvSpPr>
            <a:spLocks noGrp="1"/>
          </p:cNvSpPr>
          <p:nvPr>
            <p:ph type="body" idx="1"/>
          </p:nvPr>
        </p:nvSpPr>
        <p:spPr>
          <a:xfrm>
            <a:off x="685800" y="762000"/>
            <a:ext cx="7772400" cy="1500187"/>
          </a:xfrm>
        </p:spPr>
        <p:txBody>
          <a:bodyPr>
            <a:normAutofit fontScale="77500" lnSpcReduction="20000"/>
          </a:bodyPr>
          <a:lstStyle/>
          <a:p>
            <a:r>
              <a:rPr lang="en-US" dirty="0" smtClean="0"/>
              <a:t>BIBLIOGRAFIE</a:t>
            </a:r>
          </a:p>
          <a:p>
            <a:pPr>
              <a:buFont typeface="Wingdings" pitchFamily="2" charset="2"/>
              <a:buChar char="§"/>
            </a:pPr>
            <a:r>
              <a:rPr lang="en-US" u="sng" dirty="0" smtClean="0">
                <a:hlinkClick r:id="rId2"/>
              </a:rPr>
              <a:t>https://www.google.com/search?q=explorator+astronomic+imagine+din+desene&amp;tbm=isch&amp;chips=q:explorator+astronomic+imagine+din+desene,online_chips:astronaut&amp;hl=ro&amp;ved=2ahUKEwjPyMD11-XnAhXVeFAKHRlUAZEQ4lYoCHoECAEQHQ&amp;biw=1349&amp;bih=608#imgrc=EHtHOaDzGP_uTM</a:t>
            </a:r>
            <a:endParaRPr lang="en-US" dirty="0" smtClean="0"/>
          </a:p>
          <a:p>
            <a:pPr>
              <a:buFont typeface="Wingdings" pitchFamily="2" charset="2"/>
              <a:buChar char="§"/>
            </a:pPr>
            <a:r>
              <a:rPr lang="en-US" dirty="0" smtClean="0">
                <a:hlinkClick r:id="rId3"/>
              </a:rPr>
              <a:t>https://ro.wikipedia.org/wiki/Sistemul_solar#Venus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Prima oprire este planeta...</a:t>
            </a:r>
            <a:endParaRPr lang="en-US" dirty="0"/>
          </a:p>
        </p:txBody>
      </p:sp>
      <p:sp>
        <p:nvSpPr>
          <p:cNvPr id="3" name="Text Placeholder 2"/>
          <p:cNvSpPr>
            <a:spLocks noGrp="1"/>
          </p:cNvSpPr>
          <p:nvPr>
            <p:ph type="body" idx="1"/>
          </p:nvPr>
        </p:nvSpPr>
        <p:spPr/>
        <p:txBody>
          <a:bodyPr/>
          <a:lstStyle/>
          <a:p>
            <a:r>
              <a:rPr lang="ro-RO" dirty="0" smtClean="0"/>
              <a:t>1)  325 x 10 = </a:t>
            </a:r>
            <a:endParaRPr lang="en-US" dirty="0"/>
          </a:p>
        </p:txBody>
      </p:sp>
      <p:sp>
        <p:nvSpPr>
          <p:cNvPr id="5" name="Text Placeholder 4"/>
          <p:cNvSpPr>
            <a:spLocks noGrp="1"/>
          </p:cNvSpPr>
          <p:nvPr>
            <p:ph type="body" sz="quarter" idx="3"/>
          </p:nvPr>
        </p:nvSpPr>
        <p:spPr/>
        <p:txBody>
          <a:bodyPr/>
          <a:lstStyle/>
          <a:p>
            <a:r>
              <a:rPr lang="ro-RO" dirty="0" smtClean="0"/>
              <a:t>2) 80 x 100 = </a:t>
            </a:r>
            <a:endParaRPr lang="en-US" dirty="0"/>
          </a:p>
        </p:txBody>
      </p:sp>
      <p:sp>
        <p:nvSpPr>
          <p:cNvPr id="6" name="Content Placeholder 5"/>
          <p:cNvSpPr>
            <a:spLocks noGrp="1"/>
          </p:cNvSpPr>
          <p:nvPr>
            <p:ph sz="quarter" idx="4"/>
          </p:nvPr>
        </p:nvSpPr>
        <p:spPr>
          <a:xfrm>
            <a:off x="4191000" y="2286000"/>
            <a:ext cx="4041775" cy="3951288"/>
          </a:xfrm>
        </p:spPr>
        <p:txBody>
          <a:bodyPr/>
          <a:lstStyle/>
          <a:p>
            <a:pPr>
              <a:buNone/>
            </a:pPr>
            <a:r>
              <a:rPr lang="ro-RO" dirty="0" smtClean="0">
                <a:hlinkClick r:id="rId2" action="ppaction://hlinksldjump">
                  <a:snd r:embed="rId3" name="bomb.wav" builtIn="1"/>
                </a:hlinkClick>
              </a:rPr>
              <a:t>          a) 800</a:t>
            </a:r>
            <a:endParaRPr lang="ro-RO" dirty="0" smtClean="0"/>
          </a:p>
          <a:p>
            <a:pPr>
              <a:buNone/>
            </a:pPr>
            <a:r>
              <a:rPr lang="ro-RO" dirty="0" smtClean="0">
                <a:hlinkClick r:id="rId2" action="ppaction://hlinksldjump">
                  <a:snd r:embed="rId3" name="bomb.wav" builtIn="1"/>
                </a:hlinkClick>
              </a:rPr>
              <a:t>          b) 80</a:t>
            </a:r>
            <a:endParaRPr lang="ro-RO" dirty="0" smtClean="0"/>
          </a:p>
          <a:p>
            <a:pPr>
              <a:buNone/>
            </a:pPr>
            <a:r>
              <a:rPr lang="ro-RO" dirty="0" smtClean="0">
                <a:hlinkClick r:id="rId4" action="ppaction://hlinksldjump"/>
              </a:rPr>
              <a:t>          c) 8 000</a:t>
            </a:r>
            <a:endParaRPr lang="en-US" dirty="0" smtClean="0"/>
          </a:p>
          <a:p>
            <a:endParaRPr lang="en-US" dirty="0"/>
          </a:p>
        </p:txBody>
      </p:sp>
      <p:sp>
        <p:nvSpPr>
          <p:cNvPr id="8" name="Content Placeholder 7"/>
          <p:cNvSpPr>
            <a:spLocks noGrp="1"/>
          </p:cNvSpPr>
          <p:nvPr>
            <p:ph sz="half" idx="2"/>
          </p:nvPr>
        </p:nvSpPr>
        <p:spPr/>
        <p:txBody>
          <a:bodyPr/>
          <a:lstStyle/>
          <a:p>
            <a:pPr marL="282575" indent="1588">
              <a:buNone/>
            </a:pPr>
            <a:r>
              <a:rPr lang="en-US" dirty="0" smtClean="0">
                <a:hlinkClick r:id="rId5" action="ppaction://hlinksldjump">
                  <a:snd r:embed="rId6" name="applause.wav" builtIn="1"/>
                </a:hlinkClick>
              </a:rPr>
              <a:t>a) 3 250</a:t>
            </a:r>
            <a:endParaRPr lang="en-US" dirty="0" smtClean="0">
              <a:hlinkClick r:id="rId2" action="ppaction://hlinksldjump">
                <a:snd r:embed="rId3" name="bomb.wav" builtIn="1"/>
              </a:hlinkClick>
            </a:endParaRPr>
          </a:p>
          <a:p>
            <a:pPr marL="282575" indent="1588">
              <a:buNone/>
            </a:pPr>
            <a:r>
              <a:rPr lang="ro-RO" dirty="0" smtClean="0">
                <a:hlinkClick r:id="rId2" action="ppaction://hlinksldjump">
                  <a:snd r:embed="rId3" name="bomb.wav" builtIn="1"/>
                </a:hlinkClick>
              </a:rPr>
              <a:t>b) 325</a:t>
            </a:r>
            <a:endParaRPr lang="ro-RO" dirty="0" smtClean="0"/>
          </a:p>
          <a:p>
            <a:pPr marL="282575" indent="1588">
              <a:buNone/>
            </a:pPr>
            <a:r>
              <a:rPr lang="ro-RO" dirty="0" smtClean="0">
                <a:hlinkClick r:id="rId2" action="ppaction://hlinksldjump">
                  <a:snd r:embed="rId3" name="bomb.wav" builtIn="1"/>
                </a:hlinkClick>
              </a:rPr>
              <a:t>c) 320</a:t>
            </a:r>
            <a:endParaRPr lang="en-US" dirty="0"/>
          </a:p>
        </p:txBody>
      </p:sp>
      <p:pic>
        <p:nvPicPr>
          <p:cNvPr id="9" name="Picture 2"/>
          <p:cNvPicPr>
            <a:picLocks noChangeAspect="1" noChangeArrowheads="1"/>
          </p:cNvPicPr>
          <p:nvPr/>
        </p:nvPicPr>
        <p:blipFill>
          <a:blip r:embed="rId7"/>
          <a:srcRect/>
          <a:stretch>
            <a:fillRect/>
          </a:stretch>
        </p:blipFill>
        <p:spPr bwMode="auto">
          <a:xfrm>
            <a:off x="2667000" y="1600200"/>
            <a:ext cx="1760768"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p:cNvPicPr>
            <a:picLocks noChangeAspect="1" noChangeArrowheads="1"/>
          </p:cNvPicPr>
          <p:nvPr/>
        </p:nvPicPr>
        <p:blipFill>
          <a:blip r:embed="rId8"/>
          <a:srcRect/>
          <a:stretch>
            <a:fillRect/>
          </a:stretch>
        </p:blipFill>
        <p:spPr bwMode="auto">
          <a:xfrm rot="1847169">
            <a:off x="5914440" y="3286682"/>
            <a:ext cx="1776943" cy="33528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Următoarea...</a:t>
            </a:r>
            <a:endParaRPr lang="en-US" dirty="0"/>
          </a:p>
        </p:txBody>
      </p:sp>
      <p:sp>
        <p:nvSpPr>
          <p:cNvPr id="3" name="Content Placeholder 2"/>
          <p:cNvSpPr>
            <a:spLocks noGrp="1"/>
          </p:cNvSpPr>
          <p:nvPr>
            <p:ph sz="half" idx="1"/>
          </p:nvPr>
        </p:nvSpPr>
        <p:spPr/>
        <p:txBody>
          <a:bodyPr/>
          <a:lstStyle/>
          <a:p>
            <a:pPr marL="514350" indent="-514350">
              <a:buAutoNum type="arabicParenR"/>
            </a:pPr>
            <a:r>
              <a:rPr lang="ro-RO" dirty="0" smtClean="0"/>
              <a:t>586 x 25 =</a:t>
            </a:r>
          </a:p>
          <a:p>
            <a:pPr marL="514350" indent="-514350">
              <a:buAutoNum type="alphaLcParenR"/>
            </a:pPr>
            <a:r>
              <a:rPr lang="ro-RO" dirty="0" smtClean="0">
                <a:hlinkClick r:id="rId2" action="ppaction://hlinksldjump">
                  <a:snd r:embed="rId3" name="bomb.wav" builtIn="1"/>
                </a:hlinkClick>
              </a:rPr>
              <a:t>14 640</a:t>
            </a:r>
            <a:endParaRPr lang="ro-RO" dirty="0" smtClean="0"/>
          </a:p>
          <a:p>
            <a:pPr marL="514350" indent="-514350">
              <a:buAutoNum type="alphaLcParenR"/>
            </a:pPr>
            <a:r>
              <a:rPr lang="ro-RO" dirty="0" smtClean="0">
                <a:hlinkClick r:id="rId4" action="ppaction://hlinksldjump">
                  <a:snd r:embed="rId5" name="applause.wav" builtIn="1"/>
                </a:hlinkClick>
              </a:rPr>
              <a:t>14 650</a:t>
            </a:r>
            <a:endParaRPr lang="ro-RO" dirty="0" smtClean="0"/>
          </a:p>
          <a:p>
            <a:pPr marL="514350" indent="-514350">
              <a:buAutoNum type="alphaLcParenR"/>
            </a:pPr>
            <a:r>
              <a:rPr lang="ro-RO" dirty="0" smtClean="0">
                <a:hlinkClick r:id="rId2" action="ppaction://hlinksldjump">
                  <a:snd r:embed="rId3" name="bomb.wav" builtIn="1"/>
                </a:hlinkClick>
              </a:rPr>
              <a:t>14 550</a:t>
            </a:r>
            <a:endParaRPr lang="en-US" dirty="0"/>
          </a:p>
        </p:txBody>
      </p:sp>
      <p:sp>
        <p:nvSpPr>
          <p:cNvPr id="4" name="Content Placeholder 3"/>
          <p:cNvSpPr>
            <a:spLocks noGrp="1"/>
          </p:cNvSpPr>
          <p:nvPr>
            <p:ph sz="half" idx="2"/>
          </p:nvPr>
        </p:nvSpPr>
        <p:spPr/>
        <p:txBody>
          <a:bodyPr/>
          <a:lstStyle/>
          <a:p>
            <a:pPr>
              <a:buNone/>
            </a:pPr>
            <a:r>
              <a:rPr lang="ro-RO" dirty="0" smtClean="0"/>
              <a:t>2) 978 x 24 =</a:t>
            </a:r>
          </a:p>
          <a:p>
            <a:pPr marL="514350" indent="-514350">
              <a:buAutoNum type="alphaLcParenR"/>
            </a:pPr>
            <a:r>
              <a:rPr lang="ro-RO" dirty="0" smtClean="0">
                <a:hlinkClick r:id="rId4" action="ppaction://hlinksldjump">
                  <a:snd r:embed="rId5" name="applause.wav" builtIn="1"/>
                </a:hlinkClick>
              </a:rPr>
              <a:t>23 462</a:t>
            </a:r>
            <a:endParaRPr lang="ro-RO" dirty="0" smtClean="0"/>
          </a:p>
          <a:p>
            <a:pPr marL="514350" indent="-514350">
              <a:buAutoNum type="alphaLcParenR"/>
            </a:pPr>
            <a:r>
              <a:rPr lang="ro-RO" dirty="0" smtClean="0">
                <a:hlinkClick r:id="rId2" action="ppaction://hlinksldjump">
                  <a:snd r:embed="rId3" name="bomb.wav" builtIn="1"/>
                </a:hlinkClick>
              </a:rPr>
              <a:t>22 472</a:t>
            </a:r>
            <a:endParaRPr lang="ro-RO" dirty="0" smtClean="0"/>
          </a:p>
          <a:p>
            <a:pPr marL="514350" indent="-514350">
              <a:buAutoNum type="alphaLcParenR"/>
            </a:pPr>
            <a:r>
              <a:rPr lang="ro-RO" dirty="0" smtClean="0">
                <a:hlinkClick r:id="rId6" action="ppaction://hlinksldjump"/>
              </a:rPr>
              <a:t>23 472</a:t>
            </a:r>
            <a:endParaRPr lang="en-US" dirty="0"/>
          </a:p>
        </p:txBody>
      </p:sp>
      <p:pic>
        <p:nvPicPr>
          <p:cNvPr id="5" name="Picture 2"/>
          <p:cNvPicPr>
            <a:picLocks noChangeAspect="1" noChangeArrowheads="1"/>
          </p:cNvPicPr>
          <p:nvPr/>
        </p:nvPicPr>
        <p:blipFill>
          <a:blip r:embed="rId7"/>
          <a:srcRect/>
          <a:stretch>
            <a:fillRect/>
          </a:stretch>
        </p:blipFill>
        <p:spPr bwMode="auto">
          <a:xfrm>
            <a:off x="2667000" y="1600200"/>
            <a:ext cx="1760768"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8"/>
          <a:srcRect/>
          <a:stretch>
            <a:fillRect/>
          </a:stretch>
        </p:blipFill>
        <p:spPr bwMode="auto">
          <a:xfrm rot="1341428">
            <a:off x="5752481" y="3293259"/>
            <a:ext cx="1776943" cy="33528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Poposim pe a treia planeta?</a:t>
            </a:r>
            <a:endParaRPr lang="en-US" dirty="0"/>
          </a:p>
        </p:txBody>
      </p:sp>
      <p:sp>
        <p:nvSpPr>
          <p:cNvPr id="3" name="Text Placeholder 2"/>
          <p:cNvSpPr>
            <a:spLocks noGrp="1"/>
          </p:cNvSpPr>
          <p:nvPr>
            <p:ph type="body" idx="1"/>
          </p:nvPr>
        </p:nvSpPr>
        <p:spPr/>
        <p:txBody>
          <a:bodyPr/>
          <a:lstStyle/>
          <a:p>
            <a:r>
              <a:rPr lang="ro-RO" dirty="0" smtClean="0"/>
              <a:t>1) 486 : 2 = </a:t>
            </a:r>
            <a:endParaRPr lang="en-US" dirty="0"/>
          </a:p>
        </p:txBody>
      </p:sp>
      <p:sp>
        <p:nvSpPr>
          <p:cNvPr id="4" name="Content Placeholder 3"/>
          <p:cNvSpPr>
            <a:spLocks noGrp="1"/>
          </p:cNvSpPr>
          <p:nvPr>
            <p:ph sz="half" idx="2"/>
          </p:nvPr>
        </p:nvSpPr>
        <p:spPr/>
        <p:txBody>
          <a:bodyPr/>
          <a:lstStyle/>
          <a:p>
            <a:pPr>
              <a:buNone/>
            </a:pPr>
            <a:r>
              <a:rPr lang="ro-RO" dirty="0" smtClean="0"/>
              <a:t> a)</a:t>
            </a:r>
            <a:r>
              <a:rPr lang="ro-RO" dirty="0" smtClean="0">
                <a:hlinkClick r:id="rId2" action="ppaction://hlinksldjump">
                  <a:snd r:embed="rId3" name="bomb.wav" builtIn="1"/>
                </a:hlinkClick>
              </a:rPr>
              <a:t> 242</a:t>
            </a:r>
            <a:endParaRPr lang="ro-RO" dirty="0" smtClean="0"/>
          </a:p>
          <a:p>
            <a:pPr>
              <a:buNone/>
            </a:pPr>
            <a:r>
              <a:rPr lang="ro-RO" dirty="0" smtClean="0"/>
              <a:t>b)</a:t>
            </a:r>
            <a:r>
              <a:rPr lang="ro-RO" dirty="0" smtClean="0">
                <a:hlinkClick r:id="rId2" action="ppaction://hlinksldjump">
                  <a:snd r:embed="rId3" name="bomb.wav" builtIn="1"/>
                </a:hlinkClick>
              </a:rPr>
              <a:t> 232</a:t>
            </a:r>
            <a:endParaRPr lang="ro-RO" dirty="0" smtClean="0"/>
          </a:p>
          <a:p>
            <a:pPr>
              <a:buNone/>
            </a:pPr>
            <a:r>
              <a:rPr lang="ro-RO" dirty="0" smtClean="0">
                <a:hlinkClick r:id="rId4" action="ppaction://hlinksldjump">
                  <a:snd r:embed="rId5" name="applause.wav" builtIn="1"/>
                </a:hlinkClick>
              </a:rPr>
              <a:t>c) 243</a:t>
            </a:r>
            <a:endParaRPr lang="en-US" dirty="0"/>
          </a:p>
        </p:txBody>
      </p:sp>
      <p:sp>
        <p:nvSpPr>
          <p:cNvPr id="5" name="Text Placeholder 4"/>
          <p:cNvSpPr>
            <a:spLocks noGrp="1"/>
          </p:cNvSpPr>
          <p:nvPr>
            <p:ph type="body" sz="quarter" idx="3"/>
          </p:nvPr>
        </p:nvSpPr>
        <p:spPr/>
        <p:txBody>
          <a:bodyPr/>
          <a:lstStyle/>
          <a:p>
            <a:r>
              <a:rPr lang="ro-RO" dirty="0" smtClean="0"/>
              <a:t>2) 963 : 3 =</a:t>
            </a:r>
            <a:endParaRPr lang="en-US" dirty="0"/>
          </a:p>
        </p:txBody>
      </p:sp>
      <p:sp>
        <p:nvSpPr>
          <p:cNvPr id="6" name="Content Placeholder 5"/>
          <p:cNvSpPr>
            <a:spLocks noGrp="1"/>
          </p:cNvSpPr>
          <p:nvPr>
            <p:ph sz="quarter" idx="4"/>
          </p:nvPr>
        </p:nvSpPr>
        <p:spPr/>
        <p:txBody>
          <a:bodyPr/>
          <a:lstStyle/>
          <a:p>
            <a:r>
              <a:rPr lang="ro-RO" dirty="0" smtClean="0">
                <a:hlinkClick r:id="rId6" action="ppaction://hlinksldjump"/>
              </a:rPr>
              <a:t>a) 321</a:t>
            </a:r>
            <a:endParaRPr lang="ro-RO" dirty="0" smtClean="0"/>
          </a:p>
          <a:p>
            <a:r>
              <a:rPr lang="ro-RO" dirty="0" smtClean="0">
                <a:hlinkClick r:id="rId2" action="ppaction://hlinksldjump">
                  <a:snd r:embed="rId3" name="bomb.wav" builtIn="1"/>
                </a:hlinkClick>
              </a:rPr>
              <a:t>b)332</a:t>
            </a:r>
            <a:endParaRPr lang="ro-RO" dirty="0" smtClean="0"/>
          </a:p>
          <a:p>
            <a:r>
              <a:rPr lang="ro-RO" dirty="0" smtClean="0">
                <a:hlinkClick r:id="rId2" action="ppaction://hlinksldjump">
                  <a:snd r:embed="rId3" name="bomb.wav" builtIn="1"/>
                </a:hlinkClick>
              </a:rPr>
              <a:t>c) 331</a:t>
            </a:r>
            <a:endParaRPr lang="en-US" dirty="0"/>
          </a:p>
        </p:txBody>
      </p:sp>
      <p:grpSp>
        <p:nvGrpSpPr>
          <p:cNvPr id="9" name="Group 8"/>
          <p:cNvGrpSpPr/>
          <p:nvPr/>
        </p:nvGrpSpPr>
        <p:grpSpPr>
          <a:xfrm>
            <a:off x="2743200" y="1752600"/>
            <a:ext cx="4557624" cy="4631542"/>
            <a:chOff x="2743200" y="1752600"/>
            <a:chExt cx="4557624" cy="4631542"/>
          </a:xfrm>
        </p:grpSpPr>
        <p:pic>
          <p:nvPicPr>
            <p:cNvPr id="7" name="Picture 2"/>
            <p:cNvPicPr>
              <a:picLocks noChangeAspect="1" noChangeArrowheads="1"/>
            </p:cNvPicPr>
            <p:nvPr/>
          </p:nvPicPr>
          <p:blipFill>
            <a:blip r:embed="rId7" cstate="print"/>
            <a:srcRect/>
            <a:stretch>
              <a:fillRect/>
            </a:stretch>
          </p:blipFill>
          <p:spPr bwMode="auto">
            <a:xfrm>
              <a:off x="2743200" y="1752600"/>
              <a:ext cx="1450044"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p:cNvPicPr>
              <a:picLocks noChangeAspect="1" noChangeArrowheads="1"/>
            </p:cNvPicPr>
            <p:nvPr/>
          </p:nvPicPr>
          <p:blipFill>
            <a:blip r:embed="rId8"/>
            <a:srcRect/>
            <a:stretch>
              <a:fillRect/>
            </a:stretch>
          </p:blipFill>
          <p:spPr bwMode="auto">
            <a:xfrm rot="1341428">
              <a:off x="5523881" y="3031342"/>
              <a:ext cx="1776943" cy="3352800"/>
            </a:xfrm>
            <a:prstGeom prst="ellipse">
              <a:avLst/>
            </a:prstGeom>
            <a:ln>
              <a:noFill/>
            </a:ln>
            <a:effectLst>
              <a:softEdge rad="112500"/>
            </a:effec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CE MINUNAT E IN COSMOS!</a:t>
            </a:r>
            <a:endParaRPr lang="en-US" dirty="0"/>
          </a:p>
        </p:txBody>
      </p:sp>
      <p:sp>
        <p:nvSpPr>
          <p:cNvPr id="3" name="Text Placeholder 2"/>
          <p:cNvSpPr>
            <a:spLocks noGrp="1"/>
          </p:cNvSpPr>
          <p:nvPr>
            <p:ph type="body" idx="1"/>
          </p:nvPr>
        </p:nvSpPr>
        <p:spPr/>
        <p:txBody>
          <a:bodyPr/>
          <a:lstStyle/>
          <a:p>
            <a:r>
              <a:rPr lang="ro-RO" dirty="0" smtClean="0"/>
              <a:t>1) 674 : 2 =</a:t>
            </a:r>
            <a:endParaRPr lang="en-US" dirty="0"/>
          </a:p>
        </p:txBody>
      </p:sp>
      <p:sp>
        <p:nvSpPr>
          <p:cNvPr id="4" name="Content Placeholder 3"/>
          <p:cNvSpPr>
            <a:spLocks noGrp="1"/>
          </p:cNvSpPr>
          <p:nvPr>
            <p:ph sz="half" idx="2"/>
          </p:nvPr>
        </p:nvSpPr>
        <p:spPr/>
        <p:txBody>
          <a:bodyPr/>
          <a:lstStyle/>
          <a:p>
            <a:r>
              <a:rPr lang="ro-RO" dirty="0" smtClean="0">
                <a:hlinkClick r:id="rId2" action="ppaction://hlinksldjump"/>
              </a:rPr>
              <a:t>a) 332</a:t>
            </a:r>
            <a:endParaRPr lang="ro-RO" dirty="0" smtClean="0"/>
          </a:p>
          <a:p>
            <a:r>
              <a:rPr lang="ro-RO" dirty="0" smtClean="0">
                <a:hlinkClick r:id="rId3" action="ppaction://hlinksldjump">
                  <a:snd r:embed="rId4" name="applause.wav" builtIn="1"/>
                </a:hlinkClick>
              </a:rPr>
              <a:t>b) 337</a:t>
            </a:r>
            <a:endParaRPr lang="ro-RO" dirty="0" smtClean="0"/>
          </a:p>
          <a:p>
            <a:r>
              <a:rPr lang="ro-RO" dirty="0" smtClean="0">
                <a:hlinkClick r:id="rId2" action="ppaction://hlinksldjump">
                  <a:snd r:embed="rId5" name="bomb.wav" builtIn="1"/>
                </a:hlinkClick>
              </a:rPr>
              <a:t>c) 334</a:t>
            </a:r>
            <a:endParaRPr lang="en-US" dirty="0"/>
          </a:p>
        </p:txBody>
      </p:sp>
      <p:sp>
        <p:nvSpPr>
          <p:cNvPr id="5" name="Text Placeholder 4"/>
          <p:cNvSpPr>
            <a:spLocks noGrp="1"/>
          </p:cNvSpPr>
          <p:nvPr>
            <p:ph type="body" sz="quarter" idx="3"/>
          </p:nvPr>
        </p:nvSpPr>
        <p:spPr/>
        <p:txBody>
          <a:bodyPr/>
          <a:lstStyle/>
          <a:p>
            <a:r>
              <a:rPr lang="ro-RO" dirty="0" smtClean="0"/>
              <a:t>868 : 7 =</a:t>
            </a:r>
            <a:endParaRPr lang="en-US" dirty="0"/>
          </a:p>
        </p:txBody>
      </p:sp>
      <p:sp>
        <p:nvSpPr>
          <p:cNvPr id="6" name="Content Placeholder 5"/>
          <p:cNvSpPr>
            <a:spLocks noGrp="1"/>
          </p:cNvSpPr>
          <p:nvPr>
            <p:ph sz="quarter" idx="4"/>
          </p:nvPr>
        </p:nvSpPr>
        <p:spPr/>
        <p:txBody>
          <a:bodyPr/>
          <a:lstStyle/>
          <a:p>
            <a:r>
              <a:rPr lang="ro-RO" dirty="0" smtClean="0">
                <a:hlinkClick r:id="rId2" action="ppaction://hlinksldjump">
                  <a:snd r:embed="rId5" name="bomb.wav" builtIn="1"/>
                </a:hlinkClick>
              </a:rPr>
              <a:t>a) 134</a:t>
            </a:r>
            <a:endParaRPr lang="ro-RO" dirty="0" smtClean="0"/>
          </a:p>
          <a:p>
            <a:r>
              <a:rPr lang="ro-RO" dirty="0" smtClean="0">
                <a:hlinkClick r:id="rId2" action="ppaction://hlinksldjump">
                  <a:snd r:embed="rId5" name="bomb.wav" builtIn="1"/>
                </a:hlinkClick>
              </a:rPr>
              <a:t>b) 112</a:t>
            </a:r>
            <a:endParaRPr lang="ro-RO" dirty="0" smtClean="0"/>
          </a:p>
          <a:p>
            <a:r>
              <a:rPr lang="ro-RO" dirty="0" smtClean="0">
                <a:hlinkClick r:id="rId6" action="ppaction://hlinksldjump"/>
              </a:rPr>
              <a:t>c) 124</a:t>
            </a:r>
            <a:endParaRPr lang="en-US" dirty="0" smtClean="0"/>
          </a:p>
          <a:p>
            <a:endParaRPr lang="en-US" dirty="0"/>
          </a:p>
        </p:txBody>
      </p:sp>
      <p:grpSp>
        <p:nvGrpSpPr>
          <p:cNvPr id="7" name="Group 6"/>
          <p:cNvGrpSpPr/>
          <p:nvPr/>
        </p:nvGrpSpPr>
        <p:grpSpPr>
          <a:xfrm>
            <a:off x="2743200" y="1752600"/>
            <a:ext cx="4557624" cy="4631542"/>
            <a:chOff x="2743200" y="1752600"/>
            <a:chExt cx="4557624" cy="4631542"/>
          </a:xfrm>
        </p:grpSpPr>
        <p:pic>
          <p:nvPicPr>
            <p:cNvPr id="8" name="Picture 2"/>
            <p:cNvPicPr>
              <a:picLocks noChangeAspect="1" noChangeArrowheads="1"/>
            </p:cNvPicPr>
            <p:nvPr/>
          </p:nvPicPr>
          <p:blipFill>
            <a:blip r:embed="rId7" cstate="print"/>
            <a:srcRect/>
            <a:stretch>
              <a:fillRect/>
            </a:stretch>
          </p:blipFill>
          <p:spPr bwMode="auto">
            <a:xfrm>
              <a:off x="2743200" y="1752600"/>
              <a:ext cx="1450044"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p:cNvPicPr>
              <a:picLocks noChangeAspect="1" noChangeArrowheads="1"/>
            </p:cNvPicPr>
            <p:nvPr/>
          </p:nvPicPr>
          <p:blipFill>
            <a:blip r:embed="rId8"/>
            <a:srcRect/>
            <a:stretch>
              <a:fillRect/>
            </a:stretch>
          </p:blipFill>
          <p:spPr bwMode="auto">
            <a:xfrm rot="1341428">
              <a:off x="5523881" y="3031342"/>
              <a:ext cx="1776943" cy="3352800"/>
            </a:xfrm>
            <a:prstGeom prst="ellipse">
              <a:avLst/>
            </a:prstGeom>
            <a:ln>
              <a:noFill/>
            </a:ln>
            <a:effectLst>
              <a:softEdge rad="112500"/>
            </a:effec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MINUNAT!</a:t>
            </a:r>
            <a:endParaRPr lang="en-US" dirty="0"/>
          </a:p>
        </p:txBody>
      </p:sp>
      <p:sp>
        <p:nvSpPr>
          <p:cNvPr id="3" name="Text Placeholder 2"/>
          <p:cNvSpPr>
            <a:spLocks noGrp="1"/>
          </p:cNvSpPr>
          <p:nvPr>
            <p:ph type="body" idx="1"/>
          </p:nvPr>
        </p:nvSpPr>
        <p:spPr/>
        <p:txBody>
          <a:bodyPr/>
          <a:lstStyle/>
          <a:p>
            <a:r>
              <a:rPr lang="ro-RO" dirty="0" smtClean="0"/>
              <a:t>692 : 4 =</a:t>
            </a:r>
            <a:endParaRPr lang="en-US" dirty="0"/>
          </a:p>
        </p:txBody>
      </p:sp>
      <p:sp>
        <p:nvSpPr>
          <p:cNvPr id="4" name="Content Placeholder 3"/>
          <p:cNvSpPr>
            <a:spLocks noGrp="1"/>
          </p:cNvSpPr>
          <p:nvPr>
            <p:ph sz="half" idx="2"/>
          </p:nvPr>
        </p:nvSpPr>
        <p:spPr/>
        <p:txBody>
          <a:bodyPr/>
          <a:lstStyle/>
          <a:p>
            <a:pPr marL="457200" indent="-457200">
              <a:buAutoNum type="alphaLcParenR"/>
            </a:pPr>
            <a:r>
              <a:rPr lang="ro-RO" dirty="0" smtClean="0">
                <a:hlinkClick r:id="rId2" action="ppaction://hlinksldjump">
                  <a:snd r:embed="rId3" name="applause.wav" builtIn="1"/>
                </a:hlinkClick>
              </a:rPr>
              <a:t>173</a:t>
            </a:r>
            <a:endParaRPr lang="ro-RO" dirty="0" smtClean="0"/>
          </a:p>
          <a:p>
            <a:pPr marL="457200" indent="-457200">
              <a:buAutoNum type="alphaLcParenR"/>
            </a:pPr>
            <a:r>
              <a:rPr lang="ro-RO" dirty="0" smtClean="0">
                <a:hlinkClick r:id="rId4" action="ppaction://hlinksldjump">
                  <a:snd r:embed="rId5" name="bomb.wav" builtIn="1"/>
                </a:hlinkClick>
              </a:rPr>
              <a:t>163</a:t>
            </a:r>
            <a:endParaRPr lang="ro-RO" dirty="0" smtClean="0"/>
          </a:p>
          <a:p>
            <a:pPr marL="457200" indent="-457200">
              <a:buAutoNum type="alphaLcParenR"/>
            </a:pPr>
            <a:r>
              <a:rPr lang="ro-RO" dirty="0" smtClean="0">
                <a:hlinkClick r:id="rId4" action="ppaction://hlinksldjump">
                  <a:snd r:embed="rId5" name="bomb.wav" builtIn="1"/>
                </a:hlinkClick>
              </a:rPr>
              <a:t>174</a:t>
            </a:r>
            <a:endParaRPr lang="en-US" dirty="0"/>
          </a:p>
        </p:txBody>
      </p:sp>
      <p:sp>
        <p:nvSpPr>
          <p:cNvPr id="5" name="Text Placeholder 4"/>
          <p:cNvSpPr>
            <a:spLocks noGrp="1"/>
          </p:cNvSpPr>
          <p:nvPr>
            <p:ph type="body" sz="quarter" idx="3"/>
          </p:nvPr>
        </p:nvSpPr>
        <p:spPr/>
        <p:txBody>
          <a:bodyPr/>
          <a:lstStyle/>
          <a:p>
            <a:r>
              <a:rPr lang="ro-RO" dirty="0" smtClean="0"/>
              <a:t>795 : 5 =</a:t>
            </a:r>
            <a:endParaRPr lang="en-US" dirty="0"/>
          </a:p>
        </p:txBody>
      </p:sp>
      <p:sp>
        <p:nvSpPr>
          <p:cNvPr id="6" name="Content Placeholder 5"/>
          <p:cNvSpPr>
            <a:spLocks noGrp="1"/>
          </p:cNvSpPr>
          <p:nvPr>
            <p:ph sz="quarter" idx="4"/>
          </p:nvPr>
        </p:nvSpPr>
        <p:spPr/>
        <p:txBody>
          <a:bodyPr/>
          <a:lstStyle/>
          <a:p>
            <a:pPr marL="457200" indent="-457200">
              <a:buAutoNum type="alphaLcParenR"/>
            </a:pPr>
            <a:r>
              <a:rPr lang="ro-RO" dirty="0" smtClean="0">
                <a:hlinkClick r:id="rId4" action="ppaction://hlinksldjump">
                  <a:snd r:embed="rId5" name="bomb.wav" builtIn="1"/>
                </a:hlinkClick>
              </a:rPr>
              <a:t>149</a:t>
            </a:r>
            <a:endParaRPr lang="ro-RO" dirty="0" smtClean="0"/>
          </a:p>
          <a:p>
            <a:pPr marL="457200" indent="-457200">
              <a:buAutoNum type="alphaLcParenR"/>
            </a:pPr>
            <a:r>
              <a:rPr lang="ro-RO" dirty="0" smtClean="0">
                <a:hlinkClick r:id="rId4" action="ppaction://hlinksldjump">
                  <a:snd r:embed="rId5" name="bomb.wav" builtIn="1"/>
                </a:hlinkClick>
              </a:rPr>
              <a:t>158</a:t>
            </a:r>
            <a:endParaRPr lang="ro-RO" dirty="0" smtClean="0"/>
          </a:p>
          <a:p>
            <a:pPr marL="457200" indent="-457200">
              <a:buAutoNum type="alphaLcParenR"/>
            </a:pPr>
            <a:r>
              <a:rPr lang="ro-RO" dirty="0" smtClean="0">
                <a:hlinkClick r:id="rId6" action="ppaction://hlinksldjump"/>
              </a:rPr>
              <a:t>159</a:t>
            </a:r>
            <a:endParaRPr lang="ro-RO" dirty="0" smtClean="0"/>
          </a:p>
          <a:p>
            <a:pPr>
              <a:buNone/>
            </a:pPr>
            <a:endParaRPr lang="en-US" dirty="0"/>
          </a:p>
        </p:txBody>
      </p:sp>
      <p:grpSp>
        <p:nvGrpSpPr>
          <p:cNvPr id="7" name="Group 6"/>
          <p:cNvGrpSpPr/>
          <p:nvPr/>
        </p:nvGrpSpPr>
        <p:grpSpPr>
          <a:xfrm>
            <a:off x="2743200" y="1752600"/>
            <a:ext cx="4557624" cy="4631542"/>
            <a:chOff x="2743200" y="1752600"/>
            <a:chExt cx="4557624" cy="4631542"/>
          </a:xfrm>
        </p:grpSpPr>
        <p:pic>
          <p:nvPicPr>
            <p:cNvPr id="8" name="Picture 2"/>
            <p:cNvPicPr>
              <a:picLocks noChangeAspect="1" noChangeArrowheads="1"/>
            </p:cNvPicPr>
            <p:nvPr/>
          </p:nvPicPr>
          <p:blipFill>
            <a:blip r:embed="rId7" cstate="print"/>
            <a:srcRect/>
            <a:stretch>
              <a:fillRect/>
            </a:stretch>
          </p:blipFill>
          <p:spPr bwMode="auto">
            <a:xfrm>
              <a:off x="2743200" y="1752600"/>
              <a:ext cx="1450044"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p:cNvPicPr>
              <a:picLocks noChangeAspect="1" noChangeArrowheads="1"/>
            </p:cNvPicPr>
            <p:nvPr/>
          </p:nvPicPr>
          <p:blipFill>
            <a:blip r:embed="rId8"/>
            <a:srcRect/>
            <a:stretch>
              <a:fillRect/>
            </a:stretch>
          </p:blipFill>
          <p:spPr bwMode="auto">
            <a:xfrm rot="1341428">
              <a:off x="5523881" y="3031342"/>
              <a:ext cx="1776943" cy="3352800"/>
            </a:xfrm>
            <a:prstGeom prst="ellipse">
              <a:avLst/>
            </a:prstGeom>
            <a:ln>
              <a:noFill/>
            </a:ln>
            <a:effectLst>
              <a:softEdge rad="112500"/>
            </a:effectLst>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A șasea planetă pe care o descoperim...</a:t>
            </a:r>
            <a:endParaRPr lang="en-US" dirty="0"/>
          </a:p>
        </p:txBody>
      </p:sp>
      <p:sp>
        <p:nvSpPr>
          <p:cNvPr id="3" name="Text Placeholder 2"/>
          <p:cNvSpPr>
            <a:spLocks noGrp="1"/>
          </p:cNvSpPr>
          <p:nvPr>
            <p:ph type="body" idx="1"/>
          </p:nvPr>
        </p:nvSpPr>
        <p:spPr/>
        <p:txBody>
          <a:bodyPr/>
          <a:lstStyle/>
          <a:p>
            <a:r>
              <a:rPr lang="ro-RO" dirty="0" smtClean="0"/>
              <a:t>978 : 6 = </a:t>
            </a:r>
            <a:endParaRPr lang="en-US" dirty="0"/>
          </a:p>
        </p:txBody>
      </p:sp>
      <p:sp>
        <p:nvSpPr>
          <p:cNvPr id="4" name="Content Placeholder 3"/>
          <p:cNvSpPr>
            <a:spLocks noGrp="1"/>
          </p:cNvSpPr>
          <p:nvPr>
            <p:ph sz="half" idx="2"/>
          </p:nvPr>
        </p:nvSpPr>
        <p:spPr/>
        <p:txBody>
          <a:bodyPr/>
          <a:lstStyle/>
          <a:p>
            <a:pPr>
              <a:buNone/>
            </a:pPr>
            <a:r>
              <a:rPr lang="ro-RO" dirty="0" smtClean="0">
                <a:hlinkClick r:id="rId2" action="ppaction://hlinksldjump">
                  <a:snd r:embed="rId3" name="bomb.wav" builtIn="1"/>
                </a:hlinkClick>
              </a:rPr>
              <a:t> a) 153</a:t>
            </a:r>
            <a:endParaRPr lang="ro-RO" dirty="0" smtClean="0"/>
          </a:p>
          <a:p>
            <a:pPr>
              <a:buNone/>
            </a:pPr>
            <a:r>
              <a:rPr lang="ro-RO" dirty="0" smtClean="0"/>
              <a:t> </a:t>
            </a:r>
            <a:r>
              <a:rPr lang="ro-RO" dirty="0" smtClean="0">
                <a:hlinkClick r:id="rId4" action="ppaction://hlinksldjump">
                  <a:snd r:embed="rId5" name="applause.wav" builtIn="1"/>
                </a:hlinkClick>
              </a:rPr>
              <a:t>b) 163</a:t>
            </a:r>
            <a:endParaRPr lang="ro-RO" dirty="0" smtClean="0"/>
          </a:p>
          <a:p>
            <a:pPr>
              <a:buNone/>
            </a:pPr>
            <a:r>
              <a:rPr lang="ro-RO" dirty="0" smtClean="0">
                <a:hlinkClick r:id="rId2" action="ppaction://hlinksldjump">
                  <a:snd r:embed="rId3" name="bomb.wav" builtIn="1"/>
                </a:hlinkClick>
              </a:rPr>
              <a:t> c) 162</a:t>
            </a:r>
            <a:endParaRPr lang="en-US" dirty="0"/>
          </a:p>
        </p:txBody>
      </p:sp>
      <p:sp>
        <p:nvSpPr>
          <p:cNvPr id="5" name="Text Placeholder 4"/>
          <p:cNvSpPr>
            <a:spLocks noGrp="1"/>
          </p:cNvSpPr>
          <p:nvPr>
            <p:ph type="body" sz="quarter" idx="3"/>
          </p:nvPr>
        </p:nvSpPr>
        <p:spPr/>
        <p:txBody>
          <a:bodyPr/>
          <a:lstStyle/>
          <a:p>
            <a:r>
              <a:rPr lang="ro-RO" dirty="0" smtClean="0"/>
              <a:t>854 : 7 =</a:t>
            </a:r>
            <a:endParaRPr lang="en-US" dirty="0"/>
          </a:p>
        </p:txBody>
      </p:sp>
      <p:sp>
        <p:nvSpPr>
          <p:cNvPr id="6" name="Content Placeholder 5"/>
          <p:cNvSpPr>
            <a:spLocks noGrp="1"/>
          </p:cNvSpPr>
          <p:nvPr>
            <p:ph sz="quarter" idx="4"/>
          </p:nvPr>
        </p:nvSpPr>
        <p:spPr/>
        <p:txBody>
          <a:bodyPr/>
          <a:lstStyle/>
          <a:p>
            <a:pPr>
              <a:buNone/>
            </a:pPr>
            <a:r>
              <a:rPr lang="ro-RO" dirty="0" smtClean="0">
                <a:hlinkClick r:id="rId6" action="ppaction://hlinksldjump"/>
              </a:rPr>
              <a:t>a) 122</a:t>
            </a:r>
            <a:endParaRPr lang="ro-RO" dirty="0" smtClean="0"/>
          </a:p>
          <a:p>
            <a:pPr>
              <a:buNone/>
            </a:pPr>
            <a:r>
              <a:rPr lang="ro-RO" dirty="0" smtClean="0">
                <a:hlinkClick r:id="rId2" action="ppaction://hlinksldjump">
                  <a:snd r:embed="rId3" name="bomb.wav" builtIn="1"/>
                </a:hlinkClick>
              </a:rPr>
              <a:t> b)</a:t>
            </a:r>
            <a:r>
              <a:rPr lang="ro-RO" dirty="0" smtClean="0">
                <a:solidFill>
                  <a:srgbClr val="FF0000"/>
                </a:solidFill>
                <a:hlinkClick r:id="rId2" action="ppaction://hlinksldjump">
                  <a:snd r:embed="rId3" name="bomb.wav" builtIn="1"/>
                </a:hlinkClick>
              </a:rPr>
              <a:t> </a:t>
            </a:r>
            <a:r>
              <a:rPr lang="ro-RO" dirty="0" smtClean="0">
                <a:hlinkClick r:id="rId2" action="ppaction://hlinksldjump">
                  <a:snd r:embed="rId3" name="bomb.wav" builtIn="1"/>
                </a:hlinkClick>
              </a:rPr>
              <a:t>132</a:t>
            </a:r>
            <a:endParaRPr lang="ro-RO" dirty="0" smtClean="0"/>
          </a:p>
          <a:p>
            <a:pPr>
              <a:buNone/>
            </a:pPr>
            <a:r>
              <a:rPr lang="ro-RO" dirty="0" smtClean="0">
                <a:hlinkClick r:id="rId2" action="ppaction://hlinksldjump">
                  <a:snd r:embed="rId3" name="bomb.wav" builtIn="1"/>
                </a:hlinkClick>
              </a:rPr>
              <a:t> c) 123</a:t>
            </a:r>
            <a:endParaRPr lang="en-US" dirty="0" smtClean="0"/>
          </a:p>
          <a:p>
            <a:pPr>
              <a:buNone/>
            </a:pPr>
            <a:endParaRPr lang="en-US" dirty="0"/>
          </a:p>
        </p:txBody>
      </p:sp>
      <p:grpSp>
        <p:nvGrpSpPr>
          <p:cNvPr id="7" name="Group 6"/>
          <p:cNvGrpSpPr/>
          <p:nvPr/>
        </p:nvGrpSpPr>
        <p:grpSpPr>
          <a:xfrm>
            <a:off x="2743200" y="1752600"/>
            <a:ext cx="4557624" cy="4631542"/>
            <a:chOff x="2743200" y="1752600"/>
            <a:chExt cx="4557624" cy="4631542"/>
          </a:xfrm>
        </p:grpSpPr>
        <p:pic>
          <p:nvPicPr>
            <p:cNvPr id="8" name="Picture 2"/>
            <p:cNvPicPr>
              <a:picLocks noChangeAspect="1" noChangeArrowheads="1"/>
            </p:cNvPicPr>
            <p:nvPr/>
          </p:nvPicPr>
          <p:blipFill>
            <a:blip r:embed="rId7" cstate="print"/>
            <a:srcRect/>
            <a:stretch>
              <a:fillRect/>
            </a:stretch>
          </p:blipFill>
          <p:spPr bwMode="auto">
            <a:xfrm>
              <a:off x="2743200" y="1752600"/>
              <a:ext cx="1450044"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p:cNvPicPr>
              <a:picLocks noChangeAspect="1" noChangeArrowheads="1"/>
            </p:cNvPicPr>
            <p:nvPr/>
          </p:nvPicPr>
          <p:blipFill>
            <a:blip r:embed="rId8"/>
            <a:srcRect/>
            <a:stretch>
              <a:fillRect/>
            </a:stretch>
          </p:blipFill>
          <p:spPr bwMode="auto">
            <a:xfrm rot="1341428">
              <a:off x="5523881" y="3031342"/>
              <a:ext cx="1776943" cy="3352800"/>
            </a:xfrm>
            <a:prstGeom prst="ellipse">
              <a:avLst/>
            </a:prstGeom>
            <a:ln>
              <a:noFill/>
            </a:ln>
            <a:effectLst>
              <a:softEdge rad="112500"/>
            </a:effec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 </a:t>
            </a:r>
            <a:r>
              <a:rPr lang="en-US" dirty="0" err="1" smtClean="0"/>
              <a:t>apropiem</a:t>
            </a:r>
            <a:r>
              <a:rPr lang="en-US" dirty="0" smtClean="0"/>
              <a:t>!</a:t>
            </a:r>
            <a:endParaRPr lang="en-US" dirty="0"/>
          </a:p>
        </p:txBody>
      </p:sp>
      <p:sp>
        <p:nvSpPr>
          <p:cNvPr id="3" name="Content Placeholder 2"/>
          <p:cNvSpPr>
            <a:spLocks noGrp="1"/>
          </p:cNvSpPr>
          <p:nvPr>
            <p:ph idx="1"/>
          </p:nvPr>
        </p:nvSpPr>
        <p:spPr/>
        <p:txBody>
          <a:bodyPr/>
          <a:lstStyle/>
          <a:p>
            <a:pPr>
              <a:buNone/>
            </a:pPr>
            <a:r>
              <a:rPr lang="ro-RO" dirty="0" smtClean="0"/>
              <a:t> 24        24           24        24        24 = 24</a:t>
            </a:r>
          </a:p>
          <a:p>
            <a:pPr>
              <a:buNone/>
            </a:pPr>
            <a:r>
              <a:rPr lang="ro-RO" dirty="0" smtClean="0"/>
              <a:t>Ordinea corectă a operațiilor pentru ca relația să fie adevărată este:</a:t>
            </a:r>
          </a:p>
          <a:p>
            <a:pPr>
              <a:buNone/>
            </a:pPr>
            <a:r>
              <a:rPr lang="ro-RO" dirty="0" smtClean="0"/>
              <a:t>  </a:t>
            </a:r>
            <a:r>
              <a:rPr lang="ro-RO" dirty="0" smtClean="0">
                <a:hlinkClick r:id="rId2" action="ppaction://hlinksldjump">
                  <a:snd r:embed="rId3" name="bomb.wav" builtIn="1"/>
                </a:hlinkClick>
              </a:rPr>
              <a:t>a) </a:t>
            </a:r>
            <a:r>
              <a:rPr lang="en-US" dirty="0" smtClean="0">
                <a:hlinkClick r:id="rId2" action="ppaction://hlinksldjump">
                  <a:snd r:embed="rId3" name="bomb.wav" builtIn="1"/>
                </a:hlinkClick>
              </a:rPr>
              <a:t>+, - , x, :</a:t>
            </a:r>
            <a:endParaRPr lang="en-US" dirty="0" smtClean="0"/>
          </a:p>
          <a:p>
            <a:pPr>
              <a:buNone/>
            </a:pPr>
            <a:r>
              <a:rPr lang="en-US" dirty="0" smtClean="0"/>
              <a:t> </a:t>
            </a:r>
            <a:r>
              <a:rPr lang="en-US" dirty="0" smtClean="0">
                <a:hlinkClick r:id="rId2" action="ppaction://hlinksldjump">
                  <a:snd r:embed="rId3" name="bomb.wav" builtIn="1"/>
                </a:hlinkClick>
              </a:rPr>
              <a:t>b) x, +, x, - </a:t>
            </a:r>
            <a:endParaRPr lang="en-US" dirty="0" smtClean="0"/>
          </a:p>
          <a:p>
            <a:pPr>
              <a:buNone/>
            </a:pPr>
            <a:r>
              <a:rPr lang="en-US" dirty="0" smtClean="0">
                <a:hlinkClick r:id="rId4" action="ppaction://hlinksldjump"/>
              </a:rPr>
              <a:t> c) x, -, x, +</a:t>
            </a:r>
            <a:endParaRPr lang="ro-RO" dirty="0" smtClean="0"/>
          </a:p>
        </p:txBody>
      </p:sp>
      <p:sp>
        <p:nvSpPr>
          <p:cNvPr id="4" name="Rectangle 3"/>
          <p:cNvSpPr/>
          <p:nvPr/>
        </p:nvSpPr>
        <p:spPr>
          <a:xfrm>
            <a:off x="1143000" y="16764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38400" y="16764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00600" y="16764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33800" y="1676400"/>
            <a:ext cx="533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14800" y="2819400"/>
            <a:ext cx="3948024" cy="3826659"/>
            <a:chOff x="2743200" y="1752600"/>
            <a:chExt cx="3948024" cy="3826659"/>
          </a:xfrm>
        </p:grpSpPr>
        <p:pic>
          <p:nvPicPr>
            <p:cNvPr id="9" name="Picture 2"/>
            <p:cNvPicPr>
              <a:picLocks noChangeAspect="1" noChangeArrowheads="1"/>
            </p:cNvPicPr>
            <p:nvPr/>
          </p:nvPicPr>
          <p:blipFill>
            <a:blip r:embed="rId5" cstate="print"/>
            <a:srcRect/>
            <a:stretch>
              <a:fillRect/>
            </a:stretch>
          </p:blipFill>
          <p:spPr bwMode="auto">
            <a:xfrm>
              <a:off x="2743200" y="1752600"/>
              <a:ext cx="1450044"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p:cNvPicPr>
              <a:picLocks noChangeAspect="1" noChangeArrowheads="1"/>
            </p:cNvPicPr>
            <p:nvPr/>
          </p:nvPicPr>
          <p:blipFill>
            <a:blip r:embed="rId6"/>
            <a:srcRect/>
            <a:stretch>
              <a:fillRect/>
            </a:stretch>
          </p:blipFill>
          <p:spPr bwMode="auto">
            <a:xfrm rot="1341428">
              <a:off x="4914281" y="2226459"/>
              <a:ext cx="1776943" cy="3352800"/>
            </a:xfrm>
            <a:prstGeom prst="ellipse">
              <a:avLst/>
            </a:prstGeom>
            <a:ln>
              <a:noFill/>
            </a:ln>
            <a:effectLst>
              <a:softEdge rad="112500"/>
            </a:effec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1758</TotalTime>
  <Words>514</Words>
  <Application>Microsoft Office PowerPoint</Application>
  <PresentationFormat>On-screen Show (4:3)</PresentationFormat>
  <Paragraphs>106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ÎNMULȚIREA ȘI ÎMPĂRȚIREA NUMERELOR NATURALE MAI MICI SAU EGALE CU 1 000 clasa a III-a</vt:lpstr>
      <vt:lpstr>Să îl ajutăm pe ȚIRI să rezolve corect exercițiile pentru că numai așa poate să exploreze planetele Sistemului solar.</vt:lpstr>
      <vt:lpstr>Prima oprire este planeta...</vt:lpstr>
      <vt:lpstr>Următoarea...</vt:lpstr>
      <vt:lpstr>Poposim pe a treia planeta?</vt:lpstr>
      <vt:lpstr>CE MINUNAT E IN COSMOS!</vt:lpstr>
      <vt:lpstr>MINUNAT!</vt:lpstr>
      <vt:lpstr>A șasea planetă pe care o descoperim...</vt:lpstr>
      <vt:lpstr>Ne apropiem!</vt:lpstr>
      <vt:lpstr>AM AJUNS PE A OPTA PLANETĂ!</vt:lpstr>
      <vt:lpstr>PENTRU PREMIUL CEL MARE...REZOLVĂM ȘI O PROBLEMĂ</vt:lpstr>
      <vt:lpstr> FELICITĂRI!   Suntem pe planeta Mercur este prima planetă a Sistemului Solar, cea mai apropiată de Soare.  Este alcătuită predominant din fier(54%), fiind caracterizată ca o planetă metalică.  </vt:lpstr>
      <vt:lpstr>FELICITĂRI!   Suntem pe planeta  Venus este asemănătoare ca mărime cu Pământul. Totuși, planeta este mult mai uscată decât Pământul iar atmosfera sa este de nouăzeci de ori mai densă. Venus nu are niciun satelit natural. Este cea mai fierbinte planetă. </vt:lpstr>
      <vt:lpstr>FELICITĂRI!   Suntem pe planeta PĂMÂNT (de asemena și Terra) este cea mai mare și cea mai densă planetă interioară și singurul loc din sistemul solar unde se cunoaște că există viață. Atmosfera Pământului diferă radical față de cea a altor planete, fiind shimbată de prezența vieții și conținând aproximativ 21% de oxigen liber. Planeta Pământ are doar un satelit natural, Luna, care este singurul satelit mare al unei planete terestre din sistemul solar. </vt:lpstr>
      <vt:lpstr>  FELICITĂRI!   Suntem pe planeta Marte. Este mai mică decât Terra și Venus (are 0,107 mase terestre). Planeta posedă o atmosferă formată în mare parte din dioxid de carbon. Culoarea sa roșiatică provine de la oxizii de fier (rugină) din sol. </vt:lpstr>
      <vt:lpstr>FELICITĂRI!   Suntem pe planeta Jupiter. Este a cincea planeta de la Soare și cea mai mare dintre toate planetele Sistemului solar. Jupiter este al patrulea obiect de pe cer ca strălucire (după Soare, Lună și Venus; și câteodată Marte).</vt:lpstr>
      <vt:lpstr>FELICITĂRI!   Suntem pe planeta Saturn  care se distinge prin sistemul său de inele ușor de observat de pe Pământ,</vt:lpstr>
      <vt:lpstr>FELICITĂRI!   Suntem pe planeta Uranus. Este singura planetă care orbitează în jurul Soarelui înclinată „pe o parte”.  Uranus primește foarte puțină căldură, fiind un gigant de gheață.</vt:lpstr>
      <vt:lpstr>   FELICITĂRI!   Suntem pe planeta Neptun, a opta planeta de la Soare din Sistemul solar. Numită după zeul roman al mării, este a patra planetă după diametru și a treia după masă. Atmosfera lui Neptun este asemănătoare cu cea a lui Jupiter și Saturn prin faptul că este compusă în principal din hidrogen, heliu, urme de hidrocarburi și posibil azot, dar are proporții mai mari de apă, amoniac și metan. </vt:lpstr>
      <vt:lpstr>  Am vizitat toate cele opt planete. A fost extraordinar! Să-ți povestesc puțin despre PLUTO? De la descoperirea lui Pluto, în 1930, aceasta a fost considerată a fi a noua planetă a Sistemului solar. La 24 august 2006, în urma unei rezoluții a Uniunii Astronomice Internaționale în care a fost schimbată definiția termenului de planetă, Pluto a primit statutul de planetă pitică.</vt:lpstr>
      <vt:lpstr>Ești un adevărat învingător! </vt:lpstr>
      <vt:lpstr>                         CORECT!</vt:lpstr>
      <vt:lpstr>Slide 23</vt:lpstr>
      <vt:lpstr>Material realizat de  ramona drăguț profesor pentru învățământul primar, școala gimnazială ionești, județul vâlcea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ÎNMULȚIREA ȘI ÎMPĂRȚIREA NUMERELOR NATURALE ÎN CONCENTRUL 0-10 000</dc:title>
  <dc:creator>Ramonica</dc:creator>
  <cp:lastModifiedBy>Ramonica</cp:lastModifiedBy>
  <cp:revision>94</cp:revision>
  <dcterms:created xsi:type="dcterms:W3CDTF">2020-02-21T15:51:24Z</dcterms:created>
  <dcterms:modified xsi:type="dcterms:W3CDTF">2020-02-29T11:55:04Z</dcterms:modified>
</cp:coreProperties>
</file>